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
  </p:notesMasterIdLst>
  <p:handoutMasterIdLst>
    <p:handoutMasterId r:id="rId78"/>
  </p:handoutMasterIdLst>
  <p:sldIdLst>
    <p:sldId id="280" r:id="rId3"/>
    <p:sldId id="497" r:id="rId5"/>
    <p:sldId id="510" r:id="rId6"/>
    <p:sldId id="339" r:id="rId7"/>
    <p:sldId id="480" r:id="rId8"/>
    <p:sldId id="340" r:id="rId9"/>
    <p:sldId id="344" r:id="rId10"/>
    <p:sldId id="345" r:id="rId11"/>
    <p:sldId id="346" r:id="rId12"/>
    <p:sldId id="428" r:id="rId13"/>
    <p:sldId id="347" r:id="rId14"/>
    <p:sldId id="348" r:id="rId15"/>
    <p:sldId id="349" r:id="rId16"/>
    <p:sldId id="509" r:id="rId17"/>
    <p:sldId id="396" r:id="rId18"/>
    <p:sldId id="350" r:id="rId19"/>
    <p:sldId id="352" r:id="rId20"/>
    <p:sldId id="512" r:id="rId21"/>
    <p:sldId id="513" r:id="rId22"/>
    <p:sldId id="447" r:id="rId23"/>
    <p:sldId id="361" r:id="rId24"/>
    <p:sldId id="511" r:id="rId25"/>
    <p:sldId id="357" r:id="rId26"/>
    <p:sldId id="498" r:id="rId27"/>
    <p:sldId id="446" r:id="rId28"/>
    <p:sldId id="359" r:id="rId29"/>
    <p:sldId id="360" r:id="rId30"/>
    <p:sldId id="515" r:id="rId31"/>
    <p:sldId id="363" r:id="rId32"/>
    <p:sldId id="364" r:id="rId33"/>
    <p:sldId id="369" r:id="rId34"/>
    <p:sldId id="499" r:id="rId35"/>
    <p:sldId id="516" r:id="rId36"/>
    <p:sldId id="372" r:id="rId37"/>
    <p:sldId id="370" r:id="rId38"/>
    <p:sldId id="371" r:id="rId39"/>
    <p:sldId id="429" r:id="rId40"/>
    <p:sldId id="431" r:id="rId41"/>
    <p:sldId id="367" r:id="rId42"/>
    <p:sldId id="430" r:id="rId43"/>
    <p:sldId id="373" r:id="rId44"/>
    <p:sldId id="466" r:id="rId45"/>
    <p:sldId id="467" r:id="rId46"/>
    <p:sldId id="376" r:id="rId47"/>
    <p:sldId id="468" r:id="rId48"/>
    <p:sldId id="453" r:id="rId49"/>
    <p:sldId id="379" r:id="rId50"/>
    <p:sldId id="454" r:id="rId51"/>
    <p:sldId id="380" r:id="rId52"/>
    <p:sldId id="448" r:id="rId53"/>
    <p:sldId id="441" r:id="rId54"/>
    <p:sldId id="442" r:id="rId55"/>
    <p:sldId id="449" r:id="rId56"/>
    <p:sldId id="386" r:id="rId57"/>
    <p:sldId id="387" r:id="rId58"/>
    <p:sldId id="444" r:id="rId59"/>
    <p:sldId id="463" r:id="rId60"/>
    <p:sldId id="465" r:id="rId61"/>
    <p:sldId id="469" r:id="rId62"/>
    <p:sldId id="474" r:id="rId63"/>
    <p:sldId id="470" r:id="rId64"/>
    <p:sldId id="478" r:id="rId65"/>
    <p:sldId id="479" r:id="rId66"/>
    <p:sldId id="517" r:id="rId67"/>
    <p:sldId id="518" r:id="rId68"/>
    <p:sldId id="519" r:id="rId69"/>
    <p:sldId id="493" r:id="rId70"/>
    <p:sldId id="520" r:id="rId71"/>
    <p:sldId id="618" r:id="rId72"/>
    <p:sldId id="619" r:id="rId73"/>
    <p:sldId id="491" r:id="rId74"/>
    <p:sldId id="589" r:id="rId75"/>
    <p:sldId id="490" r:id="rId76"/>
    <p:sldId id="283" r:id="rId77"/>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Helvetica" pitchFamily="36" charset="0"/>
        <a:ea typeface="MS PGothic"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6" charset="0"/>
        <a:ea typeface="MS PGothic"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6" charset="0"/>
        <a:ea typeface="MS PGothic"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6" charset="0"/>
        <a:ea typeface="MS PGothic"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6" charset="0"/>
        <a:ea typeface="MS PGothic" pitchFamily="34" charset="-128"/>
        <a:cs typeface="+mn-cs"/>
      </a:defRPr>
    </a:lvl5pPr>
    <a:lvl6pPr marL="2286000" algn="l" defTabSz="914400" rtl="0" eaLnBrk="1" latinLnBrk="0" hangingPunct="1">
      <a:defRPr sz="1600" kern="1200">
        <a:solidFill>
          <a:schemeClr val="tx1"/>
        </a:solidFill>
        <a:latin typeface="Helvetica" pitchFamily="36" charset="0"/>
        <a:ea typeface="MS PGothic" pitchFamily="34" charset="-128"/>
        <a:cs typeface="+mn-cs"/>
      </a:defRPr>
    </a:lvl6pPr>
    <a:lvl7pPr marL="2743200" algn="l" defTabSz="914400" rtl="0" eaLnBrk="1" latinLnBrk="0" hangingPunct="1">
      <a:defRPr sz="1600" kern="1200">
        <a:solidFill>
          <a:schemeClr val="tx1"/>
        </a:solidFill>
        <a:latin typeface="Helvetica" pitchFamily="36" charset="0"/>
        <a:ea typeface="MS PGothic" pitchFamily="34" charset="-128"/>
        <a:cs typeface="+mn-cs"/>
      </a:defRPr>
    </a:lvl7pPr>
    <a:lvl8pPr marL="3200400" algn="l" defTabSz="914400" rtl="0" eaLnBrk="1" latinLnBrk="0" hangingPunct="1">
      <a:defRPr sz="1600" kern="1200">
        <a:solidFill>
          <a:schemeClr val="tx1"/>
        </a:solidFill>
        <a:latin typeface="Helvetica" pitchFamily="36" charset="0"/>
        <a:ea typeface="MS PGothic" pitchFamily="34" charset="-128"/>
        <a:cs typeface="+mn-cs"/>
      </a:defRPr>
    </a:lvl8pPr>
    <a:lvl9pPr marL="3657600" algn="l" defTabSz="914400" rtl="0" eaLnBrk="1" latinLnBrk="0" hangingPunct="1">
      <a:defRPr sz="1600" kern="1200">
        <a:solidFill>
          <a:schemeClr val="tx1"/>
        </a:solidFill>
        <a:latin typeface="Helvetica" pitchFamily="36"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娣辫壊鏍峰紡 1 - 寮鸿皟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涓害鏍峰紡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43" autoAdjust="0"/>
  </p:normalViewPr>
  <p:slideViewPr>
    <p:cSldViewPr snapToGrid="0">
      <p:cViewPr varScale="1">
        <p:scale>
          <a:sx n="102" d="100"/>
          <a:sy n="102" d="100"/>
        </p:scale>
        <p:origin x="1884" y="114"/>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8" d="100"/>
          <a:sy n="88" d="100"/>
        </p:scale>
        <p:origin x="-3858" y="-12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defRPr sz="1200"/>
            </a:lvl1pPr>
          </a:lstStyle>
          <a:p>
            <a:pPr>
              <a:defRPr/>
            </a:pPr>
            <a:endParaRPr lang="en-US" altLang="en-US"/>
          </a:p>
        </p:txBody>
      </p:sp>
      <p:sp>
        <p:nvSpPr>
          <p:cNvPr id="5837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lgn="r">
              <a:defRPr sz="1200"/>
            </a:lvl1pPr>
          </a:lstStyle>
          <a:p>
            <a:pPr>
              <a:defRPr/>
            </a:pPr>
            <a:endParaRPr lang="en-US" altLang="en-US"/>
          </a:p>
        </p:txBody>
      </p:sp>
      <p:sp>
        <p:nvSpPr>
          <p:cNvPr id="5837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defRPr sz="1200"/>
            </a:lvl1pPr>
          </a:lstStyle>
          <a:p>
            <a:pPr>
              <a:defRPr/>
            </a:pPr>
            <a:endParaRPr lang="en-US" altLang="en-US"/>
          </a:p>
        </p:txBody>
      </p:sp>
      <p:sp>
        <p:nvSpPr>
          <p:cNvPr id="5837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lgn="r">
              <a:defRPr sz="1200"/>
            </a:lvl1pPr>
          </a:lstStyle>
          <a:p>
            <a:pPr>
              <a:defRPr/>
            </a:pPr>
            <a:fld id="{5812CD9A-CAE6-4EF4-85F6-46F784DB247E}"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47150 43550,'-50'150,"700"-150,0 0,-200 0,0 0,100 50,0 0,-50-50,0 0,50 0,0 0,50 0,0 0,-100 0,0 0,50 0,0 0,0-50,0 0,-50 0,0 0,-100-50,0 0,0 100,0 0,-150-50,0 0,50 50,0 0,0 0,0 0,0 0,0 0,50 0,0 0,-50 0,0 0,0 0,0 0,50 0,0 0,-50 0,0 0,0 0,0 0,50 50,0 0,-50-50,0 0,50 50,0 0,0-50,0 0,0 50,0 0,-50-50,0 0,0 50,0 0,-50-50,0 0,0 50,0 0,0 0,0 0,0-50,0 0,0 0,0 0,0 0,0 0,-50 0,0 0,0 50,0 0,0-50,0 0,50 50,0 0,-50 0,0 0,50-50,0 0,0 0,0 0,-100 50,0 0,50 0,0 0,-50-50,0 0,-50 50,0 0,150-50,0 0,-50 50,0 0,-50-50,0 0,0 0,0 0,50 0,0 0,-100 0,0 0,0 50,0 0,0-50,0 0,-50 0,0 0,150 0,0 0,-100 50,0 0,50 0,0 0,50 0,0 0,-100-50,0 0,0 50,0 0,-50-50,0 0,0 50,0 0,0-50,0 0,-50 50,0 0,0 0,0 0,-100 50,0 0,50-50,0 0,-350 0,0 0,-50 50,0 0,-50 0,0 0,0-50,0 0,-50 0,0 0,-150-50,0 0,-50 0,0 0,50 0,0 0,-50 0,0 0,0-150,0 0,-200-50,0 0,-100 0,0 0,-300 150,0 0,0 50,0 0,-50 0,0 0,-200 0,0 0,-200 0,0 0,850 50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57000 34800,'400'300,"-200"-300,0 0,0 0,0 0,100 0,0 0,150 0,0 0,100 0,0 0,50 100,0 0,-100-50,0 0,-100 0,0 0,-100 0,0 0,-50 0,0 0,-100 0,0 0,50-50,0 0,200 50,0 0,150-50,0 0,-150 200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57350 76100,'450'0,"-300"0,0 0,100 0,0 0,150 0,0 0,50-50,0 0,100-50,0 0,0 100,0 0,100-100,0 0,-150 50,0 0,0 0,0 0,0 50,0 0,50 0,0 0,50 0,0 0,-50-50,0 0,-100 50,0 0,-50 0,0 0,-50 0,0 0,-100-50,0 0,-200 0,0 0,0-50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48850 83650,'250'50,"400"-50,0 0,-50 0,0 0,150 150,0 0,50-50,0 0,150 0,0 0,50-50,0 0,-100 0,0 0,50-50,0 0,0 0,0 0,-50 0,0 0,-50-100,0 0,-150 100,0 0,-150 0,0 0,-50 0,0 0,0 0,0 0,-100 50,0 0,-100 0,0 0,-150 150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125900 41900,'200'400,"-200"50,0 0,0-150,0 0,250 100,0 0,500-150,0 0,600-50,0 0,250-200,0 0,300 0,0 0,-300 0,0 0,-200 0,0 0,-150-100,0 0,-350-50,0 0,-600 100,0 0,0-100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7" units="cm"/>
          <inkml:channelProperty channel="Y" name="resolution" value="28.346457" units="cm"/>
        </inkml:channelProperties>
      </inkml:inkSource>
      <inkml:timestamp xml:id="ts0" timeString="2018-07-25T10:50:58"/>
    </inkml:context>
    <inkml:brush xml:id="br0">
      <inkml:brushProperty name="width" value="0.620040" units="cm"/>
      <inkml:brushProperty name="height" value="0.620040" units="cm"/>
      <inkml:brushProperty name="color" value="#FAF200"/>
      <inkml:brushProperty name="transparency" value="128"/>
      <inkml:brushProperty name="ignorePressure" value="0"/>
    </inkml:brush>
  </inkml:definitions>
  <inkml:trace contextRef="#ctx0" brushRef="#br0">115700 85100,'200'200,"150"-200,0 0,250 0,0 0,150-50,0 0,200 0,0 0,50 50,0 0,450 0,0 0,50-100,0 0,-100-50,0 0,-150 50,0 0,-50 50,0 0,-300 50,0 0,-150 0,0 0,-200 0,0 0,-150-100,0 0,-300-150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defRPr sz="1200"/>
            </a:lvl1pPr>
          </a:lstStyle>
          <a:p>
            <a:pPr>
              <a:defRPr/>
            </a:pPr>
            <a:endParaRPr lang="en-US" altLang="en-US"/>
          </a:p>
        </p:txBody>
      </p:sp>
      <p:sp>
        <p:nvSpPr>
          <p:cNvPr id="522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lvl1pPr algn="r">
              <a:defRPr sz="1200"/>
            </a:lvl1pPr>
          </a:lstStyle>
          <a:p>
            <a:pPr>
              <a:defRPr/>
            </a:pPr>
            <a:endParaRPr lang="en-US" alt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22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defRPr sz="1200"/>
            </a:lvl1pPr>
          </a:lstStyle>
          <a:p>
            <a:pPr>
              <a:defRPr/>
            </a:pPr>
            <a:endParaRPr lang="en-US" altLang="en-US"/>
          </a:p>
        </p:txBody>
      </p:sp>
      <p:sp>
        <p:nvSpPr>
          <p:cNvPr id="522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lstStyle>
            <a:lvl1pPr algn="r">
              <a:defRPr sz="1200"/>
            </a:lvl1pPr>
          </a:lstStyle>
          <a:p>
            <a:pPr>
              <a:defRPr/>
            </a:pPr>
            <a:fld id="{6CC7DBAB-A86E-4A39-9D52-4E3FDB004B16}"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defRPr/>
            </a:pPr>
            <a:fld id="{DAEEFD6D-92D8-4D55-A0DB-C496F2E48842}" type="slidenum">
              <a:rPr lang="en-US" altLang="en-US" sz="1200" smtClean="0"/>
            </a:fld>
            <a:endParaRPr lang="en-US" altLang="en-US" sz="1200"/>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GB"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2947" name="Notes Placeholder 2"/>
          <p:cNvSpPr>
            <a:spLocks noGrp="1"/>
          </p:cNvSpPr>
          <p:nvPr>
            <p:ph type="body" idx="1"/>
          </p:nvPr>
        </p:nvSpPr>
        <p:spPr>
          <a:noFill/>
        </p:spPr>
        <p:txBody>
          <a:bodyPr/>
          <a:lstStyle/>
          <a:p>
            <a:r>
              <a:rPr lang="en-US" altLang="en-US"/>
              <a:t>Enterprise resource planning</a:t>
            </a:r>
            <a:endParaRPr lang="en-US" altLang="en-US"/>
          </a:p>
          <a:p>
            <a:endParaRPr lang="en-US" altLang="en-US"/>
          </a:p>
          <a:p>
            <a:r>
              <a:rPr lang="en-US" altLang="en-US"/>
              <a:t>Customer relationship management</a:t>
            </a:r>
            <a:endParaRPr lang="en-AU" altLang="en-US"/>
          </a:p>
        </p:txBody>
      </p:sp>
      <p:sp>
        <p:nvSpPr>
          <p:cNvPr id="82948" name="Slide Number Placeholder 3"/>
          <p:cNvSpPr>
            <a:spLocks noGrp="1"/>
          </p:cNvSpPr>
          <p:nvPr>
            <p:ph type="sldNum" sz="quarter" idx="5"/>
          </p:nvPr>
        </p:nvSpPr>
        <p:spPr>
          <a:noFill/>
        </p:spPr>
        <p:txBody>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fld id="{675CFFEE-3838-4146-86C6-0B3D75C15410}" type="slidenum">
              <a:rPr lang="en-US" altLang="en-US" sz="1200" smtClean="0"/>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3971" name="Notes Placeholder 2"/>
          <p:cNvSpPr>
            <a:spLocks noGrp="1"/>
          </p:cNvSpPr>
          <p:nvPr>
            <p:ph type="body" idx="1"/>
          </p:nvPr>
        </p:nvSpPr>
        <p:spPr>
          <a:noFill/>
        </p:spPr>
        <p:txBody>
          <a:bodyPr/>
          <a:lstStyle/>
          <a:p>
            <a:endParaRPr lang="en-AU" altLang="en-US"/>
          </a:p>
        </p:txBody>
      </p:sp>
      <p:sp>
        <p:nvSpPr>
          <p:cNvPr id="83972" name="Slide Number Placeholder 3"/>
          <p:cNvSpPr>
            <a:spLocks noGrp="1"/>
          </p:cNvSpPr>
          <p:nvPr>
            <p:ph type="sldNum" sz="quarter" idx="5"/>
          </p:nvPr>
        </p:nvSpPr>
        <p:spPr>
          <a:noFill/>
        </p:spPr>
        <p:txBody>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fld id="{925AE7E4-5A31-4894-9A52-85B86183B22C}" type="slidenum">
              <a:rPr lang="en-US" altLang="en-US" sz="1200" smtClean="0"/>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4995" name="Notes Placeholder 2"/>
          <p:cNvSpPr>
            <a:spLocks noGrp="1"/>
          </p:cNvSpPr>
          <p:nvPr>
            <p:ph type="body" idx="1"/>
          </p:nvPr>
        </p:nvSpPr>
        <p:spPr>
          <a:noFill/>
        </p:spPr>
        <p:txBody>
          <a:bodyPr/>
          <a:lstStyle/>
          <a:p>
            <a:r>
              <a:rPr lang="en-AU" altLang="en-US" b="1"/>
              <a:t>Atomicity, Consistency, Isolation, Durability</a:t>
            </a:r>
            <a:endParaRPr lang="en-AU" altLang="en-US"/>
          </a:p>
        </p:txBody>
      </p:sp>
      <p:sp>
        <p:nvSpPr>
          <p:cNvPr id="84996" name="Slide Number Placeholder 3"/>
          <p:cNvSpPr>
            <a:spLocks noGrp="1"/>
          </p:cNvSpPr>
          <p:nvPr>
            <p:ph type="sldNum" sz="quarter" idx="5"/>
          </p:nvPr>
        </p:nvSpPr>
        <p:spPr>
          <a:noFill/>
        </p:spPr>
        <p:txBody>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fld id="{7EE27E0A-12ED-45F6-B24C-9CC48DFD55D1}" type="slidenum">
              <a:rPr lang="en-US" altLang="en-US" sz="1200" smtClean="0"/>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3426" name="Rectangle 2"/>
          <p:cNvSpPr>
            <a:spLocks noGrp="1" noChangeArrowheads="1"/>
          </p:cNvSpPr>
          <p:nvPr>
            <p:ph type="ctrTitle"/>
          </p:nvPr>
        </p:nvSpPr>
        <p:spPr>
          <a:xfrm>
            <a:off x="685800" y="2286000"/>
            <a:ext cx="7772400" cy="1143000"/>
          </a:xfrm>
        </p:spPr>
        <p:txBody>
          <a:bodyPr/>
          <a:lstStyle>
            <a:lvl1pPr>
              <a:defRPr/>
            </a:lvl1pPr>
          </a:lstStyle>
          <a:p>
            <a:pPr lvl="0"/>
            <a:r>
              <a:rPr lang="en-US" noProof="0"/>
              <a:t>Click to edit Master title style</a:t>
            </a:r>
            <a:endParaRPr lang="en-US" noProof="0"/>
          </a:p>
        </p:txBody>
      </p:sp>
      <p:sp>
        <p:nvSpPr>
          <p:cNvPr id="103427" name="Rectangle 3"/>
          <p:cNvSpPr>
            <a:spLocks noGrp="1" noChangeArrowheads="1"/>
          </p:cNvSpPr>
          <p:nvPr>
            <p:ph type="subTitle" idx="1"/>
          </p:nvPr>
        </p:nvSpPr>
        <p:spPr>
          <a:xfrm>
            <a:off x="1371600" y="3886200"/>
            <a:ext cx="6400800" cy="1752600"/>
          </a:xfrm>
        </p:spPr>
        <p:txBody>
          <a:bodyPr/>
          <a:lstStyle>
            <a:lvl1pPr marL="0" indent="0" algn="ctr">
              <a:buFont typeface="Monotype Sorts" pitchFamily="36" charset="2"/>
              <a:buNone/>
              <a:defRPr/>
            </a:lvl1pPr>
          </a:lstStyle>
          <a:p>
            <a:pPr lvl="0"/>
            <a:r>
              <a:rPr lang="en-US" noProof="0"/>
              <a:t>Click to edit Master subtitle style</a:t>
            </a:r>
            <a:endParaRPr lang="en-US" noProof="0"/>
          </a:p>
        </p:txBody>
      </p:sp>
      <p:sp>
        <p:nvSpPr>
          <p:cNvPr id="4" name="Footer Placeholder 3"/>
          <p:cNvSpPr>
            <a:spLocks noGrp="1" noChangeArrowheads="1"/>
          </p:cNvSpPr>
          <p:nvPr>
            <p:ph type="ftr" sz="quarter" idx="10"/>
          </p:nvPr>
        </p:nvSpPr>
        <p:spPr bwMode="auto">
          <a:xfrm>
            <a:off x="2862263" y="5780088"/>
            <a:ext cx="344805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ctr">
              <a:spcBef>
                <a:spcPct val="50000"/>
              </a:spcBef>
              <a:defRPr>
                <a:solidFill>
                  <a:srgbClr val="578963"/>
                </a:solidFill>
                <a:latin typeface="Times New Roman" pitchFamily="18" charset="0"/>
              </a:defRPr>
            </a:lvl1pPr>
          </a:lstStyle>
          <a:p>
            <a:pPr>
              <a:defRPr/>
            </a:pPr>
            <a:endParaRPr lang="en-US" altLang="en-US"/>
          </a:p>
        </p:txBody>
      </p:sp>
      <p:sp>
        <p:nvSpPr>
          <p:cNvPr id="5" name="Rectangle 4"/>
          <p:cNvSpPr>
            <a:spLocks noGrp="1" noChangeArrowheads="1"/>
          </p:cNvSpPr>
          <p:nvPr>
            <p:ph type="sldNum" sz="quarter" idx="11"/>
          </p:nvPr>
        </p:nvSpPr>
        <p:spPr>
          <a:xfrm>
            <a:off x="6596063" y="6218238"/>
            <a:ext cx="1905000" cy="457200"/>
          </a:xfrm>
        </p:spPr>
        <p:txBody>
          <a:bodyPr/>
          <a:lstStyle>
            <a:lvl1pPr>
              <a:defRPr>
                <a:solidFill>
                  <a:srgbClr val="578963"/>
                </a:solidFill>
              </a:defRPr>
            </a:lvl1pPr>
          </a:lstStyle>
          <a:p>
            <a:pPr>
              <a:defRPr/>
            </a:pPr>
            <a:fld id="{4C7F9099-B368-4317-B530-E6B55E909960}"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Rectangle 3"/>
          <p:cNvSpPr>
            <a:spLocks noGrp="1" noChangeArrowheads="1"/>
          </p:cNvSpPr>
          <p:nvPr>
            <p:ph type="sldNum" sz="quarter" idx="10"/>
          </p:nvPr>
        </p:nvSpPr>
        <p:spPr/>
        <p:txBody>
          <a:bodyPr/>
          <a:lstStyle>
            <a:lvl1pPr>
              <a:defRPr/>
            </a:lvl1pPr>
          </a:lstStyle>
          <a:p>
            <a:pPr>
              <a:defRPr/>
            </a:pPr>
            <a:fld id="{666279F6-51C2-48C1-83F7-C4D1B21E0DA7}"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Rectangle 3"/>
          <p:cNvSpPr>
            <a:spLocks noGrp="1" noChangeArrowheads="1"/>
          </p:cNvSpPr>
          <p:nvPr>
            <p:ph type="sldNum" sz="quarter" idx="10"/>
          </p:nvPr>
        </p:nvSpPr>
        <p:spPr/>
        <p:txBody>
          <a:bodyPr/>
          <a:lstStyle>
            <a:lvl1pPr>
              <a:defRPr/>
            </a:lvl1pPr>
          </a:lstStyle>
          <a:p>
            <a:pPr>
              <a:defRPr/>
            </a:pPr>
            <a:fld id="{2B4C3320-5712-4056-8286-705507536C00}"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Rectangle 3"/>
          <p:cNvSpPr>
            <a:spLocks noGrp="1" noChangeArrowheads="1"/>
          </p:cNvSpPr>
          <p:nvPr>
            <p:ph type="sldNum" sz="quarter" idx="10"/>
          </p:nvPr>
        </p:nvSpPr>
        <p:spPr/>
        <p:txBody>
          <a:bodyPr/>
          <a:lstStyle>
            <a:lvl1pPr>
              <a:defRPr/>
            </a:lvl1pPr>
          </a:lstStyle>
          <a:p>
            <a:pPr>
              <a:defRPr/>
            </a:pPr>
            <a:fld id="{DD9FD2C6-B380-4130-9859-DF4952A1EC07}"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77BC6992-FEAF-46A2-BD64-DB147CCD7834}"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Rectangle 3"/>
          <p:cNvSpPr>
            <a:spLocks noGrp="1" noChangeArrowheads="1"/>
          </p:cNvSpPr>
          <p:nvPr>
            <p:ph type="sldNum" sz="quarter" idx="10"/>
          </p:nvPr>
        </p:nvSpPr>
        <p:spPr/>
        <p:txBody>
          <a:bodyPr/>
          <a:lstStyle>
            <a:lvl1pPr>
              <a:defRPr/>
            </a:lvl1pPr>
          </a:lstStyle>
          <a:p>
            <a:pPr>
              <a:defRPr/>
            </a:pPr>
            <a:fld id="{D714F225-7EDC-4EA0-9807-84044F9318B6}"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7" name="Rectangle 3"/>
          <p:cNvSpPr>
            <a:spLocks noGrp="1" noChangeArrowheads="1"/>
          </p:cNvSpPr>
          <p:nvPr>
            <p:ph type="sldNum" sz="quarter" idx="10"/>
          </p:nvPr>
        </p:nvSpPr>
        <p:spPr/>
        <p:txBody>
          <a:bodyPr/>
          <a:lstStyle>
            <a:lvl1pPr>
              <a:defRPr/>
            </a:lvl1pPr>
          </a:lstStyle>
          <a:p>
            <a:pPr>
              <a:defRPr/>
            </a:pPr>
            <a:fld id="{B62CB666-43CF-4A89-974B-441BD46A78DF}"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p:cNvSpPr>
            <a:spLocks noGrp="1" noChangeArrowheads="1"/>
          </p:cNvSpPr>
          <p:nvPr>
            <p:ph type="sldNum" sz="quarter" idx="10"/>
          </p:nvPr>
        </p:nvSpPr>
        <p:spPr/>
        <p:txBody>
          <a:bodyPr/>
          <a:lstStyle>
            <a:lvl1pPr>
              <a:defRPr/>
            </a:lvl1pPr>
          </a:lstStyle>
          <a:p>
            <a:pPr>
              <a:defRPr/>
            </a:pPr>
            <a:fld id="{BB7B37B9-8B1E-416B-92A6-713AA93EA48B}"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4164475C-8A3E-47A2-96AC-033ECEB888FE}"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679CCE42-C545-458F-ACBA-65A8CE879B91}"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BAFAA0BE-DCF3-4079-9B22-18181A8239A8}"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DDDD"/>
            </a:gs>
            <a:gs pos="100000">
              <a:srgbClr val="F8F8F8"/>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403" name="Rectangle 3"/>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spcBef>
                <a:spcPct val="50000"/>
              </a:spcBef>
              <a:defRPr sz="1400">
                <a:solidFill>
                  <a:schemeClr val="bg2"/>
                </a:solidFill>
                <a:latin typeface="Times New Roman" pitchFamily="18" charset="0"/>
              </a:defRPr>
            </a:lvl1pPr>
          </a:lstStyle>
          <a:p>
            <a:pPr>
              <a:defRPr/>
            </a:pPr>
            <a:fld id="{FB0B6082-B299-4854-BDC7-E7B051AE8140}" type="slidenum">
              <a:rPr lang="en-US" altLang="en-US"/>
            </a:fld>
            <a:endParaRPr lang="en-US" altLang="en-US"/>
          </a:p>
        </p:txBody>
      </p:sp>
      <p:sp>
        <p:nvSpPr>
          <p:cNvPr id="1028" name="Text Box 5"/>
          <p:cNvSpPr txBox="1">
            <a:spLocks noChangeArrowheads="1"/>
          </p:cNvSpPr>
          <p:nvPr/>
        </p:nvSpPr>
        <p:spPr bwMode="auto">
          <a:xfrm>
            <a:off x="4481513" y="6613525"/>
            <a:ext cx="444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gn="ctr">
              <a:spcBef>
                <a:spcPct val="50000"/>
              </a:spcBef>
              <a:defRPr/>
            </a:pPr>
            <a:r>
              <a:rPr lang="en-US" altLang="en-US" sz="1000" b="1">
                <a:solidFill>
                  <a:schemeClr val="tx2"/>
                </a:solidFill>
              </a:rPr>
              <a:t>1.</a:t>
            </a:r>
            <a:fld id="{BD9117B5-5703-4056-ADA3-292B96B59E1B}" type="slidenum">
              <a:rPr lang="en-US" altLang="en-US" sz="1000" b="1" smtClean="0">
                <a:solidFill>
                  <a:schemeClr val="tx2"/>
                </a:solidFill>
              </a:rPr>
            </a:fld>
            <a:endParaRPr lang="en-US" altLang="en-US" sz="1000" b="1">
              <a:solidFill>
                <a:schemeClr val="tx2"/>
              </a:solidFill>
            </a:endParaRPr>
          </a:p>
        </p:txBody>
      </p:sp>
      <p:sp>
        <p:nvSpPr>
          <p:cNvPr id="102406" name="Rectangle 6"/>
          <p:cNvSpPr>
            <a:spLocks noGrp="1" noChangeArrowheads="1"/>
          </p:cNvSpPr>
          <p:nvPr>
            <p:ph type="title"/>
          </p:nvPr>
        </p:nvSpPr>
        <p:spPr bwMode="auto">
          <a:xfrm>
            <a:off x="768350" y="117475"/>
            <a:ext cx="8077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p>
            <a:pPr lvl="0"/>
            <a:r>
              <a:rPr lang="en-US"/>
              <a:t>Click to edit Master title style</a:t>
            </a:r>
            <a:endParaRPr lang="en-US"/>
          </a:p>
        </p:txBody>
      </p:sp>
      <p:sp>
        <p:nvSpPr>
          <p:cNvPr id="1030" name="Freeform 8"/>
          <p:cNvSpPr/>
          <p:nvPr/>
        </p:nvSpPr>
        <p:spPr bwMode="auto">
          <a:xfrm>
            <a:off x="8916988" y="5445125"/>
            <a:ext cx="227012" cy="47625"/>
          </a:xfrm>
          <a:custGeom>
            <a:avLst/>
            <a:gdLst>
              <a:gd name="T0" fmla="*/ 0 w 285"/>
              <a:gd name="T1" fmla="*/ 2147483647 h 61"/>
              <a:gd name="T2" fmla="*/ 2147483647 w 285"/>
              <a:gd name="T3" fmla="*/ 2147483647 h 61"/>
              <a:gd name="T4" fmla="*/ 2147483647 w 285"/>
              <a:gd name="T5" fmla="*/ 2147483647 h 61"/>
              <a:gd name="T6" fmla="*/ 2147483647 w 285"/>
              <a:gd name="T7" fmla="*/ 2147483647 h 61"/>
              <a:gd name="T8" fmla="*/ 2147483647 w 285"/>
              <a:gd name="T9" fmla="*/ 2147483647 h 61"/>
              <a:gd name="T10" fmla="*/ 2147483647 w 285"/>
              <a:gd name="T11" fmla="*/ 2147483647 h 61"/>
              <a:gd name="T12" fmla="*/ 2147483647 w 285"/>
              <a:gd name="T13" fmla="*/ 2147483647 h 61"/>
              <a:gd name="T14" fmla="*/ 2147483647 w 285"/>
              <a:gd name="T15" fmla="*/ 2147483647 h 61"/>
              <a:gd name="T16" fmla="*/ 2147483647 w 285"/>
              <a:gd name="T17" fmla="*/ 0 h 61"/>
              <a:gd name="T18" fmla="*/ 2147483647 w 285"/>
              <a:gd name="T19" fmla="*/ 0 h 61"/>
              <a:gd name="T20" fmla="*/ 2147483647 w 285"/>
              <a:gd name="T21" fmla="*/ 0 h 61"/>
              <a:gd name="T22" fmla="*/ 2147483647 w 285"/>
              <a:gd name="T23" fmla="*/ 0 h 61"/>
              <a:gd name="T24" fmla="*/ 2147483647 w 285"/>
              <a:gd name="T25" fmla="*/ 2147483647 h 61"/>
              <a:gd name="T26" fmla="*/ 2147483647 w 285"/>
              <a:gd name="T27" fmla="*/ 2147483647 h 61"/>
              <a:gd name="T28" fmla="*/ 2147483647 w 285"/>
              <a:gd name="T29" fmla="*/ 2147483647 h 61"/>
              <a:gd name="T30" fmla="*/ 2147483647 w 285"/>
              <a:gd name="T31" fmla="*/ 2147483647 h 61"/>
              <a:gd name="T32" fmla="*/ 2147483647 w 285"/>
              <a:gd name="T33" fmla="*/ 2147483647 h 61"/>
              <a:gd name="T34" fmla="*/ 2147483647 w 285"/>
              <a:gd name="T35" fmla="*/ 2147483647 h 61"/>
              <a:gd name="T36" fmla="*/ 2147483647 w 285"/>
              <a:gd name="T37" fmla="*/ 2147483647 h 61"/>
              <a:gd name="T38" fmla="*/ 2147483647 w 285"/>
              <a:gd name="T39" fmla="*/ 2147483647 h 61"/>
              <a:gd name="T40" fmla="*/ 2147483647 w 285"/>
              <a:gd name="T41" fmla="*/ 2147483647 h 61"/>
              <a:gd name="T42" fmla="*/ 2147483647 w 285"/>
              <a:gd name="T43" fmla="*/ 2147483647 h 61"/>
              <a:gd name="T44" fmla="*/ 2147483647 w 285"/>
              <a:gd name="T45" fmla="*/ 2147483647 h 61"/>
              <a:gd name="T46" fmla="*/ 2147483647 w 285"/>
              <a:gd name="T47" fmla="*/ 2147483647 h 61"/>
              <a:gd name="T48" fmla="*/ 2147483647 w 285"/>
              <a:gd name="T49" fmla="*/ 2147483647 h 61"/>
              <a:gd name="T50" fmla="*/ 2147483647 w 285"/>
              <a:gd name="T51" fmla="*/ 2147483647 h 61"/>
              <a:gd name="T52" fmla="*/ 2147483647 w 285"/>
              <a:gd name="T53" fmla="*/ 2147483647 h 61"/>
              <a:gd name="T54" fmla="*/ 2147483647 w 285"/>
              <a:gd name="T55" fmla="*/ 2147483647 h 61"/>
              <a:gd name="T56" fmla="*/ 2147483647 w 285"/>
              <a:gd name="T57" fmla="*/ 2147483647 h 61"/>
              <a:gd name="T58" fmla="*/ 2147483647 w 285"/>
              <a:gd name="T59" fmla="*/ 2147483647 h 61"/>
              <a:gd name="T60" fmla="*/ 2147483647 w 285"/>
              <a:gd name="T61" fmla="*/ 2147483647 h 61"/>
              <a:gd name="T62" fmla="*/ 2147483647 w 285"/>
              <a:gd name="T63" fmla="*/ 2147483647 h 61"/>
              <a:gd name="T64" fmla="*/ 2147483647 w 285"/>
              <a:gd name="T65" fmla="*/ 2147483647 h 61"/>
              <a:gd name="T66" fmla="*/ 2147483647 w 285"/>
              <a:gd name="T67" fmla="*/ 2147483647 h 61"/>
              <a:gd name="T68" fmla="*/ 2147483647 w 285"/>
              <a:gd name="T69" fmla="*/ 2147483647 h 61"/>
              <a:gd name="T70" fmla="*/ 2147483647 w 285"/>
              <a:gd name="T71" fmla="*/ 2147483647 h 61"/>
              <a:gd name="T72" fmla="*/ 2147483647 w 285"/>
              <a:gd name="T73" fmla="*/ 2147483647 h 61"/>
              <a:gd name="T74" fmla="*/ 2147483647 w 285"/>
              <a:gd name="T75" fmla="*/ 2147483647 h 61"/>
              <a:gd name="T76" fmla="*/ 2147483647 w 285"/>
              <a:gd name="T77" fmla="*/ 2147483647 h 61"/>
              <a:gd name="T78" fmla="*/ 2147483647 w 285"/>
              <a:gd name="T79" fmla="*/ 2147483647 h 61"/>
              <a:gd name="T80" fmla="*/ 2147483647 w 285"/>
              <a:gd name="T81" fmla="*/ 2147483647 h 61"/>
              <a:gd name="T82" fmla="*/ 2147483647 w 285"/>
              <a:gd name="T83" fmla="*/ 2147483647 h 61"/>
              <a:gd name="T84" fmla="*/ 2147483647 w 285"/>
              <a:gd name="T85" fmla="*/ 2147483647 h 61"/>
              <a:gd name="T86" fmla="*/ 2147483647 w 285"/>
              <a:gd name="T87" fmla="*/ 2147483647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S PGothic"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9pPr>
    </p:titleStyle>
    <p:bodyStyle>
      <a:lvl1pPr marL="342900" indent="-342900" algn="l" rtl="0" eaLnBrk="0" fontAlgn="base" hangingPunct="0">
        <a:spcBef>
          <a:spcPct val="35000"/>
        </a:spcBef>
        <a:spcAft>
          <a:spcPct val="0"/>
        </a:spcAft>
        <a:buClr>
          <a:schemeClr val="tx2"/>
        </a:buClr>
        <a:buSzPct val="90000"/>
        <a:buFont typeface="Monotype Sorts" pitchFamily="36"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chemeClr val="hlink"/>
        </a:buClr>
        <a:buSzPct val="80000"/>
        <a:buFont typeface="Monotype Sorts" pitchFamily="36"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iki.cse.unsw.edu.au/give/Classru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mirror.cse.unsw.edu.au/pub/cs9313/Xubuntu.zip" TargetMode="External"/><Relationship Id="rId1" Type="http://schemas.openxmlformats.org/officeDocument/2006/relationships/hyperlink" Target="http://www.cse.unsw.edu.au/~z3515164/Raw_Xubuntu.zi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3" Type="http://schemas.openxmlformats.org/officeDocument/2006/relationships/slideLayout" Target="../slideLayouts/slideLayout2.xml"/><Relationship Id="rId12" Type="http://schemas.openxmlformats.org/officeDocument/2006/relationships/image" Target="../media/image16.jpe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7" Type="http://schemas.openxmlformats.org/officeDocument/2006/relationships/slideLayout" Target="../slideLayouts/slideLayout2.xml"/><Relationship Id="rId16" Type="http://schemas.openxmlformats.org/officeDocument/2006/relationships/image" Target="../media/image38.jpeg"/><Relationship Id="rId15" Type="http://schemas.openxmlformats.org/officeDocument/2006/relationships/image" Target="../media/image37.png"/><Relationship Id="rId14"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jpeg"/><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1" Type="http://schemas.openxmlformats.org/officeDocument/2006/relationships/slideLayout" Target="../slideLayouts/slideLayout2.xml"/><Relationship Id="rId10" Type="http://schemas.openxmlformats.org/officeDocument/2006/relationships/image" Target="../media/image48.jpe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internetlivestats.com/one-secon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dataconomy.com/chicago-city-big-data/" TargetMode="Externa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clc-ent.com/TBDE/Docs/vs.pdf" TargetMode="Externa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image" Target="../media/image5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cholar.google.com.au/citations?user=kJIkUagAAAAJ&amp;hl=en" TargetMode="External"/><Relationship Id="rId1" Type="http://schemas.openxmlformats.org/officeDocument/2006/relationships/hyperlink" Target="http://www.cse.unsw.edu.au/~z3515164/" TargetMode="External"/></Relationships>
</file>

<file path=ppt/slides/_rels/slide50.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7" Type="http://schemas.openxmlformats.org/officeDocument/2006/relationships/slideLayout" Target="../slideLayouts/slideLayout2.xml"/><Relationship Id="rId16" Type="http://schemas.openxmlformats.org/officeDocument/2006/relationships/image" Target="../media/image81.png"/><Relationship Id="rId15" Type="http://schemas.openxmlformats.org/officeDocument/2006/relationships/image" Target="../media/image80.png"/><Relationship Id="rId14" Type="http://schemas.openxmlformats.org/officeDocument/2006/relationships/image" Target="../media/image79.png"/><Relationship Id="rId13" Type="http://schemas.openxmlformats.org/officeDocument/2006/relationships/image" Target="../media/image78.png"/><Relationship Id="rId12" Type="http://schemas.openxmlformats.org/officeDocument/2006/relationships/image" Target="../media/image77.png"/><Relationship Id="rId11" Type="http://schemas.openxmlformats.org/officeDocument/2006/relationships/image" Target="../media/image76.png"/><Relationship Id="rId10" Type="http://schemas.openxmlformats.org/officeDocument/2006/relationships/image" Target="../media/image75.png"/><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edupristine.com/blog/hadoop-ecosystem-and-components" TargetMode="External"/><Relationship Id="rId1" Type="http://schemas.openxmlformats.org/officeDocument/2006/relationships/image" Target="../media/image83.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jpeg"/><Relationship Id="rId1" Type="http://schemas.openxmlformats.org/officeDocument/2006/relationships/image" Target="../media/image84.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aws.amazon.com/education/awseducate/" TargetMode="External"/><Relationship Id="rId1"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tatic.googleusercontent.com/media/research.google.com/en/archive/mapreduce-osdi04.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98.png"/><Relationship Id="rId7" Type="http://schemas.openxmlformats.org/officeDocument/2006/relationships/customXml" Target="../ink/ink4.xml"/><Relationship Id="rId6" Type="http://schemas.openxmlformats.org/officeDocument/2006/relationships/image" Target="../media/image97.png"/><Relationship Id="rId5" Type="http://schemas.openxmlformats.org/officeDocument/2006/relationships/customXml" Target="../ink/ink3.xml"/><Relationship Id="rId4" Type="http://schemas.openxmlformats.org/officeDocument/2006/relationships/image" Target="../media/image96.png"/><Relationship Id="rId3" Type="http://schemas.openxmlformats.org/officeDocument/2006/relationships/customXml" Target="../ink/ink2.xml"/><Relationship Id="rId2" Type="http://schemas.openxmlformats.org/officeDocument/2006/relationships/image" Target="../media/image95.png"/><Relationship Id="rId13" Type="http://schemas.openxmlformats.org/officeDocument/2006/relationships/slideLayout" Target="../slideLayouts/slideLayout2.xml"/><Relationship Id="rId12" Type="http://schemas.openxmlformats.org/officeDocument/2006/relationships/image" Target="../media/image100.png"/><Relationship Id="rId11" Type="http://schemas.openxmlformats.org/officeDocument/2006/relationships/customXml" Target="../ink/ink6.xml"/><Relationship Id="rId10" Type="http://schemas.openxmlformats.org/officeDocument/2006/relationships/image" Target="../media/image99.png"/><Relationship Id="rId1" Type="http://schemas.openxmlformats.org/officeDocument/2006/relationships/customXml" Target="../ink/ink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park.apache.org/docs/latest/quick-start.html" TargetMode="External"/><Relationship Id="rId5" Type="http://schemas.openxmlformats.org/officeDocument/2006/relationships/hyperlink" Target="https://hadoop.apache.org/docs/current/hadoop-mapreduce-client/hadoop-mapreduce-client-core/MapReduceTutorial.html" TargetMode="External"/><Relationship Id="rId4" Type="http://schemas.openxmlformats.org/officeDocument/2006/relationships/hyperlink" Target="http://shop.oreilly.com/product/0636920028512.do" TargetMode="External"/><Relationship Id="rId3" Type="http://schemas.openxmlformats.org/officeDocument/2006/relationships/hyperlink" Target="https://lintool.github.io/MapReduceAlgorithms/MapReduce-book-final.pdf" TargetMode="External"/><Relationship Id="rId2" Type="http://schemas.openxmlformats.org/officeDocument/2006/relationships/hyperlink" Target="http://www.mmds.org/" TargetMode="External"/><Relationship Id="rId1" Type="http://schemas.openxmlformats.org/officeDocument/2006/relationships/hyperlink" Target="http://hadoopbook.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ctrTitle"/>
          </p:nvPr>
        </p:nvSpPr>
        <p:spPr>
          <a:xfrm>
            <a:off x="685800" y="2159000"/>
            <a:ext cx="7772400" cy="4424363"/>
          </a:xfrm>
        </p:spPr>
        <p:txBody>
          <a:bodyPr/>
          <a:lstStyle/>
          <a:p>
            <a:pPr>
              <a:defRPr/>
            </a:pPr>
            <a:r>
              <a:rPr lang="en-US" altLang="en-US" dirty="0"/>
              <a:t>COMP9313: Big Data Management</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Lecturer: Xin Cao</a:t>
            </a:r>
            <a:br>
              <a:rPr lang="en-US" altLang="en-US" dirty="0"/>
            </a:br>
            <a:r>
              <a:rPr lang="en-US" altLang="en-US" sz="2000" dirty="0"/>
              <a:t>Course web site: </a:t>
            </a:r>
            <a:r>
              <a:rPr lang="en-AU" sz="2000" dirty="0">
                <a:effectLst/>
              </a:rPr>
              <a:t>http://www.cse.unsw.edu.au/~cs9313/</a:t>
            </a:r>
            <a:br>
              <a:rPr lang="en-US" altLang="en-US" dirty="0"/>
            </a:br>
            <a:endParaRPr lang="en-US" altLang="en-US" dirty="0"/>
          </a:p>
        </p:txBody>
      </p:sp>
      <p:pic>
        <p:nvPicPr>
          <p:cNvPr id="3075" name="Picture 4" descr="C:\Users\xcao\Downloads\spark-hado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4188" y="1608138"/>
            <a:ext cx="3100387"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Please do not enrol if you</a:t>
            </a:r>
            <a:endParaRPr lang="en-AU" dirty="0"/>
          </a:p>
        </p:txBody>
      </p:sp>
      <p:sp>
        <p:nvSpPr>
          <p:cNvPr id="11267" name="Content Placeholder 2"/>
          <p:cNvSpPr>
            <a:spLocks noGrp="1"/>
          </p:cNvSpPr>
          <p:nvPr>
            <p:ph idx="1"/>
          </p:nvPr>
        </p:nvSpPr>
        <p:spPr/>
        <p:txBody>
          <a:bodyPr/>
          <a:lstStyle/>
          <a:p>
            <a:r>
              <a:rPr lang="en-AU" altLang="en-US"/>
              <a:t>Don’t have COMP9024/9311 knowledge </a:t>
            </a:r>
            <a:endParaRPr lang="en-AU" altLang="en-US"/>
          </a:p>
          <a:p>
            <a:r>
              <a:rPr lang="en-AU" altLang="en-US"/>
              <a:t>Cannot produce correct Java program on your own</a:t>
            </a:r>
            <a:endParaRPr lang="en-AU" altLang="en-US"/>
          </a:p>
          <a:p>
            <a:pPr marL="342900" lvl="1" indent="-342900">
              <a:buClr>
                <a:schemeClr val="tx2"/>
              </a:buClr>
              <a:buSzPct val="90000"/>
              <a:buFont typeface="Monotype Sorts" pitchFamily="36" charset="2"/>
              <a:buChar char="n"/>
            </a:pPr>
            <a:r>
              <a:rPr lang="en-US" altLang="en-US"/>
              <a:t>Never worked on </a:t>
            </a:r>
            <a:r>
              <a:rPr lang="en-AU" altLang="en-US"/>
              <a:t>Unix-style operating systems</a:t>
            </a:r>
            <a:endParaRPr lang="en-AU" altLang="en-US"/>
          </a:p>
          <a:p>
            <a:r>
              <a:rPr lang="en-AU" altLang="en-US"/>
              <a:t>Have poor time management </a:t>
            </a:r>
            <a:endParaRPr lang="en-AU" altLang="en-US"/>
          </a:p>
          <a:p>
            <a:r>
              <a:rPr lang="en-AU" altLang="en-US"/>
              <a:t>Are too busy to attend lectures/labs</a:t>
            </a:r>
            <a:endParaRPr lang="en-AU" altLang="en-US"/>
          </a:p>
          <a:p>
            <a:endParaRPr lang="en-AU" altLang="en-US">
              <a:solidFill>
                <a:srgbClr val="FF0000"/>
              </a:solidFill>
            </a:endParaRPr>
          </a:p>
          <a:p>
            <a:r>
              <a:rPr lang="en-AU" altLang="en-US" i="1">
                <a:solidFill>
                  <a:srgbClr val="FF0000"/>
                </a:solidFill>
              </a:rPr>
              <a:t>Otherwise, you are likely to perform badly in this subject</a:t>
            </a:r>
            <a:endParaRPr lang="en-AU" altLang="en-US" i="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Learning outcomes</a:t>
            </a:r>
            <a:endParaRPr lang="en-AU" dirty="0"/>
          </a:p>
        </p:txBody>
      </p:sp>
      <p:sp>
        <p:nvSpPr>
          <p:cNvPr id="12291" name="Content Placeholder 2"/>
          <p:cNvSpPr>
            <a:spLocks noGrp="1"/>
          </p:cNvSpPr>
          <p:nvPr>
            <p:ph idx="1"/>
          </p:nvPr>
        </p:nvSpPr>
        <p:spPr/>
        <p:txBody>
          <a:bodyPr/>
          <a:lstStyle/>
          <a:p>
            <a:r>
              <a:rPr lang="en-AU" altLang="en-US" dirty="0"/>
              <a:t>After completing this course, you are expected to:</a:t>
            </a:r>
            <a:endParaRPr lang="en-AU" altLang="en-US" dirty="0"/>
          </a:p>
          <a:p>
            <a:pPr lvl="1"/>
            <a:r>
              <a:rPr lang="en-AU" dirty="0"/>
              <a:t>describe </a:t>
            </a:r>
            <a:r>
              <a:rPr lang="en-AU" altLang="en-US" dirty="0"/>
              <a:t>the important characteristics of Big Data</a:t>
            </a:r>
            <a:endParaRPr lang="en-AU" altLang="en-US" dirty="0"/>
          </a:p>
          <a:p>
            <a:pPr lvl="1"/>
            <a:r>
              <a:rPr lang="en-AU" altLang="en-US" dirty="0"/>
              <a:t>develop an appropriate storage structure for a Big Data repository</a:t>
            </a:r>
            <a:endParaRPr lang="en-AU" altLang="en-US" dirty="0"/>
          </a:p>
          <a:p>
            <a:pPr lvl="1"/>
            <a:r>
              <a:rPr lang="en-AU" dirty="0"/>
              <a:t>utilise the map/reduce paradigm and the Spark platform to manipulate Big Data</a:t>
            </a:r>
            <a:endParaRPr lang="en-AU" altLang="en-US" dirty="0"/>
          </a:p>
          <a:p>
            <a:pPr lvl="1"/>
            <a:r>
              <a:rPr lang="en-AU" dirty="0"/>
              <a:t>use a high-level query language to manipulate Big Data</a:t>
            </a:r>
            <a:endParaRPr lang="en-AU" altLang="en-US" dirty="0"/>
          </a:p>
          <a:p>
            <a:pPr lvl="1"/>
            <a:r>
              <a:rPr lang="en-AU" altLang="en-US" dirty="0"/>
              <a:t>develop efficient solutions for analytical problems involving Big Data</a:t>
            </a:r>
            <a:endParaRPr lang="en-AU" altLang="en-US" dirty="0"/>
          </a:p>
          <a:p>
            <a:endParaRPr lang="en-AU"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Assessment </a:t>
            </a:r>
            <a:endParaRPr lang="en-AU" dirty="0"/>
          </a:p>
        </p:txBody>
      </p:sp>
      <p:pic>
        <p:nvPicPr>
          <p:cNvPr id="4" name="Picture 3"/>
          <p:cNvPicPr>
            <a:picLocks noChangeAspect="1"/>
          </p:cNvPicPr>
          <p:nvPr/>
        </p:nvPicPr>
        <p:blipFill>
          <a:blip r:embed="rId1"/>
          <a:stretch>
            <a:fillRect/>
          </a:stretch>
        </p:blipFill>
        <p:spPr>
          <a:xfrm>
            <a:off x="481012" y="1552575"/>
            <a:ext cx="8181975" cy="3752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P</a:t>
            </a:r>
            <a:r>
              <a:rPr lang="en-AU" dirty="0" err="1"/>
              <a:t>rojects</a:t>
            </a:r>
            <a:r>
              <a:rPr lang="en-AU" dirty="0"/>
              <a:t> and Assignment</a:t>
            </a:r>
            <a:endParaRPr lang="en-AU" dirty="0"/>
          </a:p>
        </p:txBody>
      </p:sp>
      <p:sp>
        <p:nvSpPr>
          <p:cNvPr id="14339" name="Content Placeholder 2"/>
          <p:cNvSpPr>
            <a:spLocks noGrp="1"/>
          </p:cNvSpPr>
          <p:nvPr>
            <p:ph idx="1"/>
          </p:nvPr>
        </p:nvSpPr>
        <p:spPr/>
        <p:txBody>
          <a:bodyPr/>
          <a:lstStyle/>
          <a:p>
            <a:r>
              <a:rPr lang="en-US" altLang="en-US" dirty="0"/>
              <a:t>Projects:</a:t>
            </a:r>
            <a:endParaRPr lang="en-US" altLang="en-US" dirty="0"/>
          </a:p>
          <a:p>
            <a:pPr lvl="1"/>
            <a:r>
              <a:rPr lang="en-US" altLang="en-US" dirty="0"/>
              <a:t>1 project on Hadoop MapReduce </a:t>
            </a:r>
            <a:endParaRPr lang="en-US" altLang="en-US" dirty="0"/>
          </a:p>
          <a:p>
            <a:pPr lvl="1"/>
            <a:r>
              <a:rPr lang="en-US" altLang="en-US" dirty="0"/>
              <a:t>1 project on Spark</a:t>
            </a:r>
            <a:endParaRPr lang="en-US" altLang="en-US" dirty="0"/>
          </a:p>
          <a:p>
            <a:pPr lvl="1"/>
            <a:r>
              <a:rPr lang="en-US" altLang="zh-CN" dirty="0"/>
              <a:t>1 project on AWS (</a:t>
            </a:r>
            <a:r>
              <a:rPr lang="en-US" altLang="en-US" dirty="0"/>
              <a:t>MapReduce</a:t>
            </a:r>
            <a:r>
              <a:rPr lang="en-US" altLang="zh-CN" dirty="0"/>
              <a:t>/Spark)</a:t>
            </a:r>
            <a:endParaRPr lang="en-US" altLang="zh-CN" dirty="0">
              <a:solidFill>
                <a:srgbClr val="FF0000"/>
              </a:solidFill>
            </a:endParaRPr>
          </a:p>
          <a:p>
            <a:endParaRPr lang="en-US" altLang="en-US" dirty="0"/>
          </a:p>
          <a:p>
            <a:r>
              <a:rPr lang="en-US" altLang="en-US" dirty="0"/>
              <a:t>Assignment: previous years exam questions</a:t>
            </a:r>
            <a:endParaRPr lang="en-US" altLang="en-US" dirty="0"/>
          </a:p>
          <a:p>
            <a:endParaRPr lang="en-US" altLang="en-US" dirty="0"/>
          </a:p>
          <a:p>
            <a:r>
              <a:rPr lang="en-US" altLang="en-US" dirty="0"/>
              <a:t>Both results and source codes will be checked. </a:t>
            </a:r>
            <a:endParaRPr lang="en-US" altLang="en-US" dirty="0"/>
          </a:p>
          <a:p>
            <a:pPr lvl="1"/>
            <a:r>
              <a:rPr lang="en-US" altLang="en-US" dirty="0"/>
              <a:t>If not able to run your codes due to some bugs, you will not lose all marks.</a:t>
            </a:r>
            <a:endParaRPr lang="en-AU"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CSE Computing Environment</a:t>
            </a:r>
            <a:endParaRPr lang="en-AU" dirty="0"/>
          </a:p>
        </p:txBody>
      </p:sp>
      <p:sp>
        <p:nvSpPr>
          <p:cNvPr id="15363" name="Content Placeholder 2"/>
          <p:cNvSpPr>
            <a:spLocks noGrp="1"/>
          </p:cNvSpPr>
          <p:nvPr>
            <p:ph idx="1"/>
          </p:nvPr>
        </p:nvSpPr>
        <p:spPr/>
        <p:txBody>
          <a:bodyPr/>
          <a:lstStyle/>
          <a:p>
            <a:r>
              <a:rPr lang="en-AU" altLang="en-US"/>
              <a:t>Use Linux/command line (virtual machine image will be provided)</a:t>
            </a:r>
            <a:endParaRPr lang="en-AU" altLang="en-US"/>
          </a:p>
          <a:p>
            <a:pPr lvl="1"/>
            <a:r>
              <a:rPr lang="en-AU" altLang="en-US"/>
              <a:t>Projects marked on Linux servers</a:t>
            </a:r>
            <a:endParaRPr lang="en-AU" altLang="en-US"/>
          </a:p>
          <a:p>
            <a:pPr lvl="1"/>
            <a:r>
              <a:rPr lang="en-AU" altLang="en-US"/>
              <a:t>You need to be able to upload, run, and test your program under Linux</a:t>
            </a:r>
            <a:endParaRPr lang="en-AU" altLang="en-US"/>
          </a:p>
          <a:p>
            <a:endParaRPr lang="en-US" altLang="en-US"/>
          </a:p>
          <a:p>
            <a:r>
              <a:rPr lang="en-AU" altLang="en-US"/>
              <a:t>Assignment submission</a:t>
            </a:r>
            <a:endParaRPr lang="en-AU" altLang="en-US"/>
          </a:p>
          <a:p>
            <a:pPr lvl="1"/>
            <a:r>
              <a:rPr lang="en-AU" altLang="en-US"/>
              <a:t>Use Give to submit (either command line or web page)</a:t>
            </a:r>
            <a:endParaRPr lang="en-AU" altLang="en-US"/>
          </a:p>
          <a:p>
            <a:pPr lvl="1"/>
            <a:r>
              <a:rPr lang="en-AU" altLang="en-US"/>
              <a:t>Classrun. Check your submission, marks, etc. Read </a:t>
            </a:r>
            <a:r>
              <a:rPr lang="en-AU" altLang="en-US">
                <a:hlinkClick r:id="rId1"/>
              </a:rPr>
              <a:t>https://wiki.cse.unsw.edu.au/give/Classrun</a:t>
            </a:r>
            <a:endParaRPr lang="en-AU" altLang="en-US"/>
          </a:p>
          <a:p>
            <a:pPr lvl="1"/>
            <a:endParaRPr lang="en-AU"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Final exam</a:t>
            </a:r>
            <a:endParaRPr lang="en-AU" dirty="0"/>
          </a:p>
        </p:txBody>
      </p:sp>
      <p:sp>
        <p:nvSpPr>
          <p:cNvPr id="16387" name="Content Placeholder 2"/>
          <p:cNvSpPr>
            <a:spLocks noGrp="1"/>
          </p:cNvSpPr>
          <p:nvPr>
            <p:ph idx="1"/>
          </p:nvPr>
        </p:nvSpPr>
        <p:spPr/>
        <p:txBody>
          <a:bodyPr/>
          <a:lstStyle/>
          <a:p>
            <a:r>
              <a:rPr lang="en-AU" altLang="en-US" sz="2000" dirty="0"/>
              <a:t>Final written exam (100 pts)</a:t>
            </a:r>
            <a:endParaRPr lang="en-AU" altLang="en-US" sz="2000" dirty="0"/>
          </a:p>
          <a:p>
            <a:endParaRPr lang="en-AU" altLang="en-US" sz="2000" dirty="0"/>
          </a:p>
          <a:p>
            <a:r>
              <a:rPr lang="en-AU" altLang="en-US" sz="2000" dirty="0"/>
              <a:t>If you are ill on the day of the exam, do not attend the exam – I will not accept any medical special consideration claims from people who already attempted the exam</a:t>
            </a:r>
            <a:endParaRPr lang="en-AU" altLang="en-US" sz="2000" dirty="0"/>
          </a:p>
          <a:p>
            <a:endParaRPr lang="en-US" altLang="en-US" sz="2000" dirty="0"/>
          </a:p>
          <a:p>
            <a:r>
              <a:rPr lang="en-US" altLang="en-US" sz="2000" b="1" dirty="0">
                <a:solidFill>
                  <a:srgbClr val="FF0000"/>
                </a:solidFill>
              </a:rPr>
              <a:t>You need to achieve at least 40 marks in the final exam</a:t>
            </a:r>
            <a:endParaRPr lang="en-US" altLang="en-US" sz="2000" b="1" dirty="0">
              <a:solidFill>
                <a:srgbClr val="FF0000"/>
              </a:solidFill>
            </a:endParaRPr>
          </a:p>
          <a:p>
            <a:endParaRPr lang="en-US" altLang="en-US" sz="2000" dirty="0"/>
          </a:p>
          <a:p>
            <a:r>
              <a:rPr lang="en-US" altLang="en-US" sz="2000" dirty="0"/>
              <a:t>No supplementary exam will be given</a:t>
            </a:r>
            <a:endParaRPr lang="en-AU" alt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 May Fail Because …</a:t>
            </a:r>
            <a:endParaRPr lang="en-AU" dirty="0"/>
          </a:p>
        </p:txBody>
      </p:sp>
      <p:sp>
        <p:nvSpPr>
          <p:cNvPr id="16387" name="Content Placeholder 2"/>
          <p:cNvSpPr>
            <a:spLocks noGrp="1"/>
          </p:cNvSpPr>
          <p:nvPr>
            <p:ph idx="1"/>
          </p:nvPr>
        </p:nvSpPr>
        <p:spPr/>
        <p:txBody>
          <a:bodyPr/>
          <a:lstStyle/>
          <a:p>
            <a:r>
              <a:rPr lang="en-AU" altLang="en-US" dirty="0"/>
              <a:t>*Plagiarism* </a:t>
            </a:r>
            <a:endParaRPr lang="en-AU" altLang="en-US" dirty="0"/>
          </a:p>
          <a:p>
            <a:r>
              <a:rPr lang="en-AU" altLang="en-US" dirty="0"/>
              <a:t>Code failed to compile due to some mistakes</a:t>
            </a:r>
            <a:endParaRPr lang="en-AU" altLang="en-US" dirty="0"/>
          </a:p>
          <a:p>
            <a:r>
              <a:rPr lang="en-AU" altLang="en-US" dirty="0"/>
              <a:t>Late submission</a:t>
            </a:r>
            <a:endParaRPr lang="en-AU" altLang="en-US" dirty="0"/>
          </a:p>
          <a:p>
            <a:pPr lvl="1"/>
            <a:r>
              <a:rPr lang="en-AU" altLang="en-US" dirty="0"/>
              <a:t>1 sec late = 1 day late</a:t>
            </a:r>
            <a:endParaRPr lang="en-AU" altLang="en-US" dirty="0"/>
          </a:p>
          <a:p>
            <a:pPr lvl="1"/>
            <a:r>
              <a:rPr lang="en-US" altLang="en-US" dirty="0"/>
              <a:t>submit wrong files</a:t>
            </a:r>
            <a:endParaRPr lang="en-AU" altLang="en-US" dirty="0"/>
          </a:p>
          <a:p>
            <a:r>
              <a:rPr lang="en-AU" altLang="en-US" dirty="0"/>
              <a:t>Program did not follow the spec</a:t>
            </a:r>
            <a:endParaRPr lang="en-AU" altLang="en-US" dirty="0"/>
          </a:p>
          <a:p>
            <a:endParaRPr lang="en-US" altLang="en-US" dirty="0"/>
          </a:p>
          <a:p>
            <a:endParaRPr lang="en-US" altLang="en-US" dirty="0"/>
          </a:p>
          <a:p>
            <a:r>
              <a:rPr lang="en-US" altLang="en-US" dirty="0"/>
              <a:t>I am unlikely to accept the following excuses:</a:t>
            </a:r>
            <a:endParaRPr lang="en-US" altLang="en-US" dirty="0"/>
          </a:p>
          <a:p>
            <a:pPr lvl="1"/>
            <a:r>
              <a:rPr lang="en-US" altLang="en-US" dirty="0"/>
              <a:t>“Too busy”</a:t>
            </a:r>
            <a:endParaRPr lang="en-US" altLang="en-US" dirty="0"/>
          </a:p>
          <a:p>
            <a:pPr lvl="1"/>
            <a:r>
              <a:rPr lang="en-US" altLang="en-US" dirty="0"/>
              <a:t>“It took longer than I thought it would take”</a:t>
            </a:r>
            <a:endParaRPr lang="en-US" altLang="en-US" dirty="0"/>
          </a:p>
          <a:p>
            <a:pPr lvl="1"/>
            <a:r>
              <a:rPr lang="en-US" altLang="en-US" dirty="0"/>
              <a:t>“It was harder than I initially thought”</a:t>
            </a:r>
            <a:endParaRPr lang="en-US" altLang="en-US" dirty="0"/>
          </a:p>
          <a:p>
            <a:pPr lvl="1"/>
            <a:r>
              <a:rPr lang="en-US" altLang="en-US" dirty="0"/>
              <a:t>… …</a:t>
            </a:r>
            <a:endParaRPr lang="en-US" altLang="en-US" dirty="0"/>
          </a:p>
          <a:p>
            <a:endParaRPr lang="en-AU" altLang="en-US" dirty="0"/>
          </a:p>
          <a:p>
            <a:endParaRPr lang="en-AU"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8" end="8"/>
                                            </p:txEl>
                                          </p:spTgt>
                                        </p:tgtEl>
                                        <p:attrNameLst>
                                          <p:attrName>style.visibility</p:attrName>
                                        </p:attrNameLst>
                                      </p:cBhvr>
                                      <p:to>
                                        <p:strVal val="visible"/>
                                      </p:to>
                                    </p:set>
                                    <p:animEffect transition="in" filter="fade">
                                      <p:cBhvr>
                                        <p:cTn id="7" dur="500"/>
                                        <p:tgtEl>
                                          <p:spTgt spid="16387">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7">
                                            <p:txEl>
                                              <p:pRg st="9" end="9"/>
                                            </p:txEl>
                                          </p:spTgt>
                                        </p:tgtEl>
                                        <p:attrNameLst>
                                          <p:attrName>style.visibility</p:attrName>
                                        </p:attrNameLst>
                                      </p:cBhvr>
                                      <p:to>
                                        <p:strVal val="visible"/>
                                      </p:to>
                                    </p:set>
                                    <p:animEffect transition="in" filter="fade">
                                      <p:cBhvr>
                                        <p:cTn id="10" dur="500"/>
                                        <p:tgtEl>
                                          <p:spTgt spid="16387">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387">
                                            <p:txEl>
                                              <p:pRg st="10" end="10"/>
                                            </p:txEl>
                                          </p:spTgt>
                                        </p:tgtEl>
                                        <p:attrNameLst>
                                          <p:attrName>style.visibility</p:attrName>
                                        </p:attrNameLst>
                                      </p:cBhvr>
                                      <p:to>
                                        <p:strVal val="visible"/>
                                      </p:to>
                                    </p:set>
                                    <p:animEffect transition="in" filter="fade">
                                      <p:cBhvr>
                                        <p:cTn id="13" dur="500"/>
                                        <p:tgtEl>
                                          <p:spTgt spid="16387">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387">
                                            <p:txEl>
                                              <p:pRg st="11" end="11"/>
                                            </p:txEl>
                                          </p:spTgt>
                                        </p:tgtEl>
                                        <p:attrNameLst>
                                          <p:attrName>style.visibility</p:attrName>
                                        </p:attrNameLst>
                                      </p:cBhvr>
                                      <p:to>
                                        <p:strVal val="visible"/>
                                      </p:to>
                                    </p:set>
                                    <p:animEffect transition="in" filter="fade">
                                      <p:cBhvr>
                                        <p:cTn id="16" dur="500"/>
                                        <p:tgtEl>
                                          <p:spTgt spid="16387">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6387">
                                            <p:txEl>
                                              <p:pRg st="12" end="12"/>
                                            </p:txEl>
                                          </p:spTgt>
                                        </p:tgtEl>
                                        <p:attrNameLst>
                                          <p:attrName>style.visibility</p:attrName>
                                        </p:attrNameLst>
                                      </p:cBhvr>
                                      <p:to>
                                        <p:strVal val="visible"/>
                                      </p:to>
                                    </p:set>
                                    <p:animEffect transition="in" filter="fade">
                                      <p:cBhvr>
                                        <p:cTn id="19" dur="500"/>
                                        <p:tgtEl>
                                          <p:spTgt spid="163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Tentative Course Schedule</a:t>
            </a:r>
            <a:endParaRPr lang="en-AU" dirty="0"/>
          </a:p>
        </p:txBody>
      </p:sp>
      <p:graphicFrame>
        <p:nvGraphicFramePr>
          <p:cNvPr id="6" name="Table 5"/>
          <p:cNvGraphicFramePr>
            <a:graphicFrameLocks noGrp="1"/>
          </p:cNvGraphicFramePr>
          <p:nvPr/>
        </p:nvGraphicFramePr>
        <p:xfrm>
          <a:off x="1019175" y="1101725"/>
          <a:ext cx="7134225" cy="5085908"/>
        </p:xfrm>
        <a:graphic>
          <a:graphicData uri="http://schemas.openxmlformats.org/drawingml/2006/table">
            <a:tbl>
              <a:tblPr firstRow="1" bandRow="1">
                <a:tableStyleId>{073A0DAA-6AF3-43AB-8588-CEC1D06C72B9}</a:tableStyleId>
              </a:tblPr>
              <a:tblGrid>
                <a:gridCol w="1133475"/>
                <a:gridCol w="4276725"/>
                <a:gridCol w="1724025"/>
              </a:tblGrid>
              <a:tr h="370912">
                <a:tc>
                  <a:txBody>
                    <a:bodyPr/>
                    <a:lstStyle/>
                    <a:p>
                      <a:pPr algn="ctr"/>
                      <a:r>
                        <a:rPr lang="en-US" sz="1800" dirty="0"/>
                        <a:t>Week</a:t>
                      </a:r>
                      <a:endParaRPr lang="en-AU" sz="1800" dirty="0"/>
                    </a:p>
                  </a:txBody>
                  <a:tcPr marT="45729" marB="45729"/>
                </a:tc>
                <a:tc>
                  <a:txBody>
                    <a:bodyPr/>
                    <a:lstStyle/>
                    <a:p>
                      <a:pPr algn="ctr"/>
                      <a:r>
                        <a:rPr lang="en-US" sz="1800" dirty="0"/>
                        <a:t>Topic</a:t>
                      </a:r>
                      <a:endParaRPr lang="en-AU" sz="1800" dirty="0"/>
                    </a:p>
                  </a:txBody>
                  <a:tcPr marT="45729" marB="45729"/>
                </a:tc>
                <a:tc>
                  <a:txBody>
                    <a:bodyPr/>
                    <a:lstStyle/>
                    <a:p>
                      <a:pPr algn="ctr"/>
                      <a:r>
                        <a:rPr lang="en-US" sz="1800" dirty="0"/>
                        <a:t>Assignment</a:t>
                      </a:r>
                      <a:endParaRPr lang="en-AU" sz="1800" dirty="0"/>
                    </a:p>
                  </a:txBody>
                  <a:tcPr marT="45729" marB="45729"/>
                </a:tc>
              </a:tr>
              <a:tr h="370912">
                <a:tc>
                  <a:txBody>
                    <a:bodyPr/>
                    <a:lstStyle/>
                    <a:p>
                      <a:pPr algn="ctr"/>
                      <a:r>
                        <a:rPr lang="en-US" sz="1800" dirty="0"/>
                        <a:t>1</a:t>
                      </a:r>
                      <a:endParaRPr lang="en-AU" sz="1800" dirty="0"/>
                    </a:p>
                  </a:txBody>
                  <a:tcPr marT="45729" marB="45729"/>
                </a:tc>
                <a:tc>
                  <a:txBody>
                    <a:bodyPr/>
                    <a:lstStyle/>
                    <a:p>
                      <a:r>
                        <a:rPr lang="en-AU" sz="1800" dirty="0"/>
                        <a:t>Course info and introduction to big data</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2</a:t>
                      </a:r>
                      <a:endParaRPr lang="en-AU" sz="1800" dirty="0"/>
                    </a:p>
                  </a:txBody>
                  <a:tcPr marT="45729" marB="45729"/>
                </a:tc>
                <a:tc>
                  <a:txBody>
                    <a:bodyPr/>
                    <a:lstStyle/>
                    <a:p>
                      <a:r>
                        <a:rPr lang="en-AU" sz="1800" dirty="0"/>
                        <a:t>Hadoop MapReduce 1</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3</a:t>
                      </a:r>
                      <a:endParaRPr lang="en-AU" sz="1800" dirty="0"/>
                    </a:p>
                  </a:txBody>
                  <a:tcPr marT="45729" marB="45729"/>
                </a:tc>
                <a:tc>
                  <a:txBody>
                    <a:bodyPr/>
                    <a:lstStyle/>
                    <a:p>
                      <a:r>
                        <a:rPr lang="en-AU" sz="1800" dirty="0"/>
                        <a:t>Hadoop MapReduce 2</a:t>
                      </a:r>
                      <a:endParaRPr lang="en-AU" sz="1800" dirty="0"/>
                    </a:p>
                  </a:txBody>
                  <a:tcPr marT="45729" marB="45729"/>
                </a:tc>
                <a:tc>
                  <a:txBody>
                    <a:bodyPr/>
                    <a:lstStyle/>
                    <a:p>
                      <a:pPr algn="ctr"/>
                      <a:r>
                        <a:rPr lang="en-US" altLang="zh-CN" sz="1800" dirty="0"/>
                        <a:t>Proj1</a:t>
                      </a:r>
                      <a:endParaRPr lang="en-AU" sz="1800" dirty="0"/>
                    </a:p>
                  </a:txBody>
                  <a:tcPr marT="45729" marB="45729"/>
                </a:tc>
              </a:tr>
              <a:tr h="370912">
                <a:tc>
                  <a:txBody>
                    <a:bodyPr/>
                    <a:lstStyle/>
                    <a:p>
                      <a:pPr algn="ctr"/>
                      <a:r>
                        <a:rPr lang="en-US" sz="1800" dirty="0"/>
                        <a:t>4</a:t>
                      </a:r>
                      <a:endParaRPr lang="en-AU" sz="1800" dirty="0"/>
                    </a:p>
                  </a:txBody>
                  <a:tcPr marT="45729" marB="45729"/>
                </a:tc>
                <a:tc>
                  <a:txBody>
                    <a:bodyPr/>
                    <a:lstStyle/>
                    <a:p>
                      <a:r>
                        <a:rPr lang="en-AU" sz="1800" dirty="0"/>
                        <a:t>Hadoop MapReduce 3</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5</a:t>
                      </a:r>
                      <a:endParaRPr lang="en-AU" sz="1800" dirty="0"/>
                    </a:p>
                  </a:txBody>
                  <a:tcPr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AU" sz="1800" dirty="0"/>
                        <a:t>Spark 1</a:t>
                      </a:r>
                      <a:endParaRPr lang="en-AU" sz="1800" dirty="0"/>
                    </a:p>
                  </a:txBody>
                  <a:tcPr marT="45729" marB="45729"/>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AU" sz="1800" dirty="0"/>
                    </a:p>
                  </a:txBody>
                  <a:tcPr marT="45729" marB="45729"/>
                </a:tc>
              </a:tr>
              <a:tr h="301828">
                <a:tc>
                  <a:txBody>
                    <a:bodyPr/>
                    <a:lstStyle/>
                    <a:p>
                      <a:pPr algn="ctr"/>
                      <a:r>
                        <a:rPr lang="en-US" sz="1800" dirty="0"/>
                        <a:t>6</a:t>
                      </a:r>
                      <a:endParaRPr lang="en-AU" sz="1800" dirty="0"/>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AU" sz="1800" dirty="0"/>
                        <a:t>Spark 2</a:t>
                      </a:r>
                      <a:endParaRPr lang="en-AU" sz="1800" dirty="0"/>
                    </a:p>
                  </a:txBody>
                  <a:tcPr marT="45729" marB="45729"/>
                </a:tc>
                <a:tc>
                  <a:txBody>
                    <a:bodyPr/>
                    <a:lstStyle/>
                    <a:p>
                      <a:pPr algn="ctr"/>
                      <a:r>
                        <a:rPr lang="en-US" sz="1800" dirty="0"/>
                        <a:t>Proj2</a:t>
                      </a:r>
                      <a:endParaRPr lang="en-AU" sz="1800" dirty="0"/>
                    </a:p>
                  </a:txBody>
                  <a:tcPr marT="45729" marB="45729"/>
                </a:tc>
              </a:tr>
              <a:tr h="370912">
                <a:tc>
                  <a:txBody>
                    <a:bodyPr/>
                    <a:lstStyle/>
                    <a:p>
                      <a:pPr algn="ctr"/>
                      <a:r>
                        <a:rPr lang="en-US" sz="1800" dirty="0"/>
                        <a:t>7</a:t>
                      </a:r>
                      <a:endParaRPr lang="en-AU" sz="1800" dirty="0"/>
                    </a:p>
                  </a:txBody>
                  <a:tcPr marT="45729" marB="45729"/>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AU" sz="1800" b="0" i="0" kern="1200" dirty="0">
                          <a:solidFill>
                            <a:schemeClr val="dk1"/>
                          </a:solidFill>
                          <a:effectLst/>
                          <a:latin typeface="+mn-lt"/>
                          <a:ea typeface="+mn-ea"/>
                          <a:cs typeface="+mn-cs"/>
                        </a:rPr>
                        <a:t>Spark 3</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8</a:t>
                      </a:r>
                      <a:endParaRPr lang="en-AU" sz="1800" dirty="0"/>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AU" sz="1800" b="0" i="0" kern="1200" dirty="0">
                          <a:solidFill>
                            <a:schemeClr val="dk1"/>
                          </a:solidFill>
                          <a:effectLst/>
                          <a:latin typeface="+mn-lt"/>
                          <a:ea typeface="+mn-ea"/>
                          <a:cs typeface="+mn-cs"/>
                        </a:rPr>
                        <a:t>Finding Similar Items</a:t>
                      </a:r>
                      <a:endParaRPr lang="en-AU" sz="1800" dirty="0"/>
                    </a:p>
                  </a:txBody>
                  <a:tcPr marT="45729" marB="45729"/>
                </a:tc>
                <a:tc>
                  <a:txBody>
                    <a:bodyPr/>
                    <a:lstStyle/>
                    <a:p>
                      <a:pPr algn="ctr"/>
                      <a:r>
                        <a:rPr lang="en-US" sz="1800" dirty="0"/>
                        <a:t>Proj3</a:t>
                      </a:r>
                      <a:endParaRPr lang="en-AU" sz="1800" dirty="0"/>
                    </a:p>
                  </a:txBody>
                  <a:tcPr marT="45729" marB="45729"/>
                </a:tc>
              </a:tr>
              <a:tr h="370912">
                <a:tc>
                  <a:txBody>
                    <a:bodyPr/>
                    <a:lstStyle/>
                    <a:p>
                      <a:pPr algn="ctr"/>
                      <a:r>
                        <a:rPr lang="en-US" sz="1800" dirty="0"/>
                        <a:t>9</a:t>
                      </a:r>
                      <a:endParaRPr lang="en-AU" sz="1800" dirty="0"/>
                    </a:p>
                  </a:txBody>
                  <a:tcPr marT="45729" marB="4572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AU" sz="1800" dirty="0"/>
                        <a:t>Data stream mining</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10</a:t>
                      </a:r>
                      <a:endParaRPr lang="en-AU" sz="1800" dirty="0"/>
                    </a:p>
                  </a:txBody>
                  <a:tcPr marT="45729" marB="45729"/>
                </a:tc>
                <a:tc>
                  <a:txBody>
                    <a:bodyPr/>
                    <a:lstStyle/>
                    <a:p>
                      <a:r>
                        <a:rPr lang="en-AU" sz="1800" dirty="0"/>
                        <a:t>Recommender Systems</a:t>
                      </a:r>
                      <a:endParaRPr lang="en-AU" sz="1800" dirty="0"/>
                    </a:p>
                  </a:txBody>
                  <a:tcPr marT="45729" marB="45729"/>
                </a:tc>
                <a:tc>
                  <a:txBody>
                    <a:bodyPr/>
                    <a:lstStyle/>
                    <a:p>
                      <a:pPr algn="ctr"/>
                      <a:endParaRPr lang="en-AU" sz="1800" dirty="0"/>
                    </a:p>
                  </a:txBody>
                  <a:tcPr marT="45729" marB="45729"/>
                </a:tc>
              </a:tr>
              <a:tr h="370912">
                <a:tc>
                  <a:txBody>
                    <a:bodyPr/>
                    <a:lstStyle/>
                    <a:p>
                      <a:pPr algn="ctr"/>
                      <a:r>
                        <a:rPr lang="en-US" sz="1800" dirty="0"/>
                        <a:t>11</a:t>
                      </a:r>
                      <a:endParaRPr lang="en-AU" sz="1800" dirty="0"/>
                    </a:p>
                  </a:txBody>
                  <a:tcPr marT="45729" marB="45729"/>
                </a:tc>
                <a:tc>
                  <a:txBody>
                    <a:bodyPr/>
                    <a:lstStyle/>
                    <a:p>
                      <a:r>
                        <a:rPr lang="en-AU" sz="1800" b="0" i="0" kern="1200" dirty="0">
                          <a:solidFill>
                            <a:schemeClr val="dk1"/>
                          </a:solidFill>
                          <a:effectLst/>
                          <a:latin typeface="+mn-lt"/>
                          <a:ea typeface="+mn-ea"/>
                          <a:cs typeface="+mn-cs"/>
                        </a:rPr>
                        <a:t>NoSQL and High Level MapReduce Tools</a:t>
                      </a:r>
                      <a:endParaRPr lang="en-AU" sz="1800" dirty="0"/>
                    </a:p>
                  </a:txBody>
                  <a:tcPr marT="45729" marB="45729"/>
                </a:tc>
                <a:tc>
                  <a:txBody>
                    <a:bodyPr/>
                    <a:lstStyle/>
                    <a:p>
                      <a:pPr algn="ctr"/>
                      <a:r>
                        <a:rPr lang="en-AU" sz="1800" dirty="0"/>
                        <a:t>Ass1</a:t>
                      </a:r>
                      <a:endParaRPr lang="en-AU" sz="1800" dirty="0"/>
                    </a:p>
                  </a:txBody>
                  <a:tcPr marT="45729" marB="45729"/>
                </a:tc>
              </a:tr>
              <a:tr h="370912">
                <a:tc>
                  <a:txBody>
                    <a:bodyPr/>
                    <a:lstStyle/>
                    <a:p>
                      <a:pPr algn="ctr"/>
                      <a:r>
                        <a:rPr lang="en-US" sz="1800" dirty="0"/>
                        <a:t>12</a:t>
                      </a:r>
                      <a:endParaRPr lang="en-AU" sz="1800" dirty="0"/>
                    </a:p>
                  </a:txBody>
                  <a:tcPr marT="45729" marB="45729"/>
                </a:tc>
                <a:tc>
                  <a:txBody>
                    <a:bodyPr/>
                    <a:lstStyle/>
                    <a:p>
                      <a:r>
                        <a:rPr lang="en-AU" sz="1800" dirty="0"/>
                        <a:t>Revision and exam preparation</a:t>
                      </a:r>
                      <a:endParaRPr lang="en-AU" sz="1800" dirty="0"/>
                    </a:p>
                  </a:txBody>
                  <a:tcPr marT="45729" marB="45729"/>
                </a:tc>
                <a:tc>
                  <a:txBody>
                    <a:bodyPr/>
                    <a:lstStyle/>
                    <a:p>
                      <a:pPr algn="ctr"/>
                      <a:endParaRPr lang="en-AU" sz="1800" dirty="0"/>
                    </a:p>
                  </a:txBody>
                  <a:tcPr marT="45729" marB="45729"/>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Labs</a:t>
            </a:r>
            <a:endParaRPr lang="en-AU" dirty="0"/>
          </a:p>
        </p:txBody>
      </p:sp>
      <p:sp>
        <p:nvSpPr>
          <p:cNvPr id="3" name="Content Placeholder 2"/>
          <p:cNvSpPr>
            <a:spLocks noGrp="1"/>
          </p:cNvSpPr>
          <p:nvPr>
            <p:ph idx="1"/>
          </p:nvPr>
        </p:nvSpPr>
        <p:spPr/>
        <p:txBody>
          <a:bodyPr/>
          <a:lstStyle/>
          <a:p>
            <a:r>
              <a:rPr lang="en-US" dirty="0"/>
              <a:t>4 labs on MapReduce</a:t>
            </a:r>
            <a:endParaRPr lang="en-US" dirty="0"/>
          </a:p>
          <a:p>
            <a:endParaRPr lang="en-US" dirty="0"/>
          </a:p>
          <a:p>
            <a:r>
              <a:rPr lang="en-US" dirty="0"/>
              <a:t>4 labs on Spark</a:t>
            </a:r>
            <a:endParaRPr lang="en-US" dirty="0"/>
          </a:p>
          <a:p>
            <a:endParaRPr lang="en-US" dirty="0"/>
          </a:p>
          <a:p>
            <a:r>
              <a:rPr lang="en-US" dirty="0"/>
              <a:t>1 lab on </a:t>
            </a:r>
            <a:r>
              <a:rPr lang="en-US" altLang="zh-CN" dirty="0"/>
              <a:t>high level MapReduce tools</a:t>
            </a:r>
            <a:endParaRPr lang="en-US" dirty="0"/>
          </a:p>
          <a:p>
            <a:endParaRPr lang="en-US" dirty="0"/>
          </a:p>
          <a:p>
            <a:r>
              <a:rPr lang="en-US" dirty="0"/>
              <a:t>1 lab on AWS</a:t>
            </a:r>
            <a:endParaRPr lang="en-US" dirty="0"/>
          </a:p>
          <a:p>
            <a:pPr marL="342900" lvl="1" indent="-342900">
              <a:buClr>
                <a:schemeClr val="tx2"/>
              </a:buClr>
              <a:buSzPct val="90000"/>
              <a:buFont typeface="Monotype Sorts" pitchFamily="36" charset="2"/>
              <a:buChar char="n"/>
            </a:pPr>
            <a:endParaRPr lang="en-US" dirty="0"/>
          </a:p>
          <a:p>
            <a:pPr marL="342900" lvl="1" indent="-342900">
              <a:buClr>
                <a:schemeClr val="tx2"/>
              </a:buClr>
              <a:buSzPct val="90000"/>
              <a:buFont typeface="Monotype Sorts" pitchFamily="36" charset="2"/>
              <a:buChar char="n"/>
            </a:pPr>
            <a:r>
              <a:rPr lang="en-US" dirty="0"/>
              <a:t>1 lab on big data machine learning platform </a:t>
            </a:r>
            <a:r>
              <a:rPr lang="en-US" altLang="en-US" dirty="0">
                <a:solidFill>
                  <a:srgbClr val="FF0000"/>
                </a:solidFill>
              </a:rPr>
              <a:t>[tentative]</a:t>
            </a:r>
            <a:endParaRPr lang="en-US" altLang="zh-CN" dirty="0">
              <a:solidFill>
                <a:srgbClr val="FF0000"/>
              </a:solidFill>
            </a:endParaRP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a:t>
            </a:r>
            <a:endParaRPr lang="en-AU" dirty="0"/>
          </a:p>
        </p:txBody>
      </p:sp>
      <p:sp>
        <p:nvSpPr>
          <p:cNvPr id="3" name="Content Placeholder 2"/>
          <p:cNvSpPr>
            <a:spLocks noGrp="1"/>
          </p:cNvSpPr>
          <p:nvPr>
            <p:ph idx="1"/>
          </p:nvPr>
        </p:nvSpPr>
        <p:spPr/>
        <p:txBody>
          <a:bodyPr/>
          <a:lstStyle/>
          <a:p>
            <a:pPr marL="342900" lvl="1" indent="-342900">
              <a:buClr>
                <a:schemeClr val="tx2"/>
              </a:buClr>
              <a:buSzPct val="90000"/>
              <a:buFont typeface="Monotype Sorts" pitchFamily="36" charset="2"/>
              <a:buChar char="n"/>
            </a:pPr>
            <a:r>
              <a:rPr lang="en-US" dirty="0"/>
              <a:t>Software: </a:t>
            </a:r>
            <a:r>
              <a:rPr lang="en-US" dirty="0" err="1"/>
              <a:t>Virtualbox</a:t>
            </a:r>
            <a:endParaRPr lang="en-US" dirty="0"/>
          </a:p>
          <a:p>
            <a:pPr lvl="1"/>
            <a:r>
              <a:rPr lang="en-US" dirty="0"/>
              <a:t>Images:</a:t>
            </a:r>
            <a:endParaRPr lang="en-US" dirty="0"/>
          </a:p>
          <a:p>
            <a:pPr lvl="2"/>
            <a:r>
              <a:rPr lang="en-US" dirty="0"/>
              <a:t>Pure </a:t>
            </a:r>
            <a:r>
              <a:rPr lang="en-US" dirty="0" err="1"/>
              <a:t>Xubuntu</a:t>
            </a:r>
            <a:r>
              <a:rPr lang="en-US" dirty="0"/>
              <a:t> 14.04: </a:t>
            </a:r>
            <a:r>
              <a:rPr lang="en-US" dirty="0">
                <a:hlinkClick r:id="rId1"/>
              </a:rPr>
              <a:t>http://www.cse.unsw.edu.au/~z3515164/Raw_Xubuntu.zip</a:t>
            </a:r>
            <a:endParaRPr lang="en-US" dirty="0"/>
          </a:p>
          <a:p>
            <a:pPr lvl="2"/>
            <a:r>
              <a:rPr lang="en-US" dirty="0" err="1"/>
              <a:t>Xubuntu</a:t>
            </a:r>
            <a:r>
              <a:rPr lang="en-US" dirty="0"/>
              <a:t> 14.04 with pre-installed Hadoop and Eclipse plugin: </a:t>
            </a:r>
            <a:r>
              <a:rPr lang="en-AU" dirty="0">
                <a:hlinkClick r:id="rId2"/>
              </a:rPr>
              <a:t>http://mirror.cse.unsw.edu.au/pub/cs9313/Xubuntu.zip</a:t>
            </a:r>
            <a:endParaRPr lang="en-AU" dirty="0"/>
          </a:p>
          <a:p>
            <a:pPr lvl="3"/>
            <a:r>
              <a:rPr lang="en-AU" dirty="0"/>
              <a:t>Download the zip file and </a:t>
            </a:r>
            <a:r>
              <a:rPr lang="en-AU" dirty="0" err="1"/>
              <a:t>uncompress</a:t>
            </a:r>
            <a:r>
              <a:rPr lang="en-AU" dirty="0"/>
              <a:t> it, and rename the file "</a:t>
            </a:r>
            <a:r>
              <a:rPr lang="en-AU" dirty="0" err="1"/>
              <a:t>xubuntu-disk.vmdk</a:t>
            </a:r>
            <a:r>
              <a:rPr lang="en-AU" dirty="0"/>
              <a:t>" as "xubuntu-disk2.vmdk“</a:t>
            </a:r>
            <a:endParaRPr lang="en-AU" dirty="0"/>
          </a:p>
          <a:p>
            <a:pPr lvl="3"/>
            <a:r>
              <a:rPr lang="en-AU" dirty="0"/>
              <a:t>Open </a:t>
            </a:r>
            <a:r>
              <a:rPr lang="en-AU" dirty="0" err="1"/>
              <a:t>VirtualBox</a:t>
            </a:r>
            <a:r>
              <a:rPr lang="en-AU" dirty="0"/>
              <a:t>, File-&gt;Import </a:t>
            </a:r>
            <a:r>
              <a:rPr lang="en-AU" dirty="0" err="1"/>
              <a:t>Applicance</a:t>
            </a:r>
            <a:endParaRPr lang="en-AU" dirty="0"/>
          </a:p>
          <a:p>
            <a:pPr lvl="3"/>
            <a:r>
              <a:rPr lang="en-AU" dirty="0"/>
              <a:t>Browse the image folder, select the "*.</a:t>
            </a:r>
            <a:r>
              <a:rPr lang="en-AU" dirty="0" err="1"/>
              <a:t>ovf</a:t>
            </a:r>
            <a:r>
              <a:rPr lang="en-AU" dirty="0"/>
              <a:t>" file</a:t>
            </a:r>
            <a:endParaRPr lang="en-AU" dirty="0"/>
          </a:p>
          <a:p>
            <a:pPr lvl="3"/>
            <a:r>
              <a:rPr lang="en-AU" dirty="0"/>
              <a:t>The image will be imported to your computer, which may take 10 minutes</a:t>
            </a:r>
            <a:endParaRPr lang="en-AU" dirty="0"/>
          </a:p>
          <a:p>
            <a:pPr lvl="3"/>
            <a:r>
              <a:rPr lang="en-AU" dirty="0"/>
              <a:t>comp9313 is used as both username and password. The </a:t>
            </a:r>
            <a:r>
              <a:rPr lang="en-AU" dirty="0" err="1"/>
              <a:t>hadoop</a:t>
            </a:r>
            <a:r>
              <a:rPr lang="en-AU" dirty="0"/>
              <a:t> installation path is the same as in the virtual machine on lab computers.</a:t>
            </a:r>
            <a:endParaRPr lang="en-US" dirty="0"/>
          </a:p>
          <a:p>
            <a:endParaRPr lang="en-A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852738"/>
            <a:ext cx="7772400" cy="76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S PGothic"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9pPr>
          </a:lstStyle>
          <a:p>
            <a:pPr>
              <a:defRPr/>
            </a:pPr>
            <a:r>
              <a:rPr lang="en-US" altLang="zh-CN" kern="0" dirty="0"/>
              <a:t>Chapter 1: Course Information and Introduction to Big Data Management</a:t>
            </a:r>
            <a:endParaRPr lang="en-US" altLang="en-US" kern="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Feedbacks Are Important</a:t>
            </a:r>
            <a:endParaRPr lang="en-AU" dirty="0"/>
          </a:p>
        </p:txBody>
      </p:sp>
      <p:sp>
        <p:nvSpPr>
          <p:cNvPr id="19459" name="Content Placeholder 2"/>
          <p:cNvSpPr>
            <a:spLocks noGrp="1"/>
          </p:cNvSpPr>
          <p:nvPr>
            <p:ph idx="1"/>
          </p:nvPr>
        </p:nvSpPr>
        <p:spPr/>
        <p:txBody>
          <a:bodyPr/>
          <a:lstStyle/>
          <a:p>
            <a:r>
              <a:rPr lang="en-US" altLang="en-US" dirty="0"/>
              <a:t>Big data is a new topic, and thus the course is tentative</a:t>
            </a:r>
            <a:endParaRPr lang="en-US" altLang="en-US" dirty="0"/>
          </a:p>
          <a:p>
            <a:endParaRPr lang="en-US" altLang="en-US" dirty="0"/>
          </a:p>
          <a:p>
            <a:r>
              <a:rPr lang="en-US" altLang="en-US" dirty="0"/>
              <a:t>The technologies keep evolving, and the course materials need to be updated correspondingly</a:t>
            </a:r>
            <a:endParaRPr lang="en-US" altLang="en-US" dirty="0"/>
          </a:p>
          <a:p>
            <a:endParaRPr lang="en-US" altLang="en-US" dirty="0"/>
          </a:p>
          <a:p>
            <a:r>
              <a:rPr lang="en-US" altLang="en-US" dirty="0"/>
              <a:t>Please advise where I can improve after each lecturer, at the discussion and QA website</a:t>
            </a:r>
            <a:endParaRPr lang="en-US" altLang="en-US" dirty="0"/>
          </a:p>
          <a:p>
            <a:endParaRPr lang="en-US" altLang="en-US" dirty="0"/>
          </a:p>
          <a:p>
            <a:r>
              <a:rPr lang="en-US" altLang="en-US" dirty="0" err="1"/>
              <a:t>myExperience</a:t>
            </a:r>
            <a:r>
              <a:rPr lang="en-US" altLang="en-US" dirty="0"/>
              <a:t> system</a:t>
            </a:r>
            <a:endParaRPr lang="en-AU"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66775" y="66675"/>
            <a:ext cx="8077200" cy="609600"/>
          </a:xfrm>
          <a:prstGeom prst="rect">
            <a:avLst/>
          </a:prstGeom>
        </p:spPr>
        <p:txBody>
          <a:bodyPr/>
          <a:lstStyle>
            <a:lvl1pPr>
              <a:defRPr sz="1600">
                <a:solidFill>
                  <a:schemeClr val="tx1"/>
                </a:solidFill>
                <a:latin typeface="Helvetica" pitchFamily="36" charset="0"/>
                <a:ea typeface="MS PGothic" pitchFamily="34" charset="-128"/>
              </a:defRPr>
            </a:lvl1pPr>
            <a:lvl2pPr marL="742950" indent="-285750">
              <a:defRPr sz="1600">
                <a:solidFill>
                  <a:schemeClr val="tx1"/>
                </a:solidFill>
                <a:latin typeface="Helvetica" pitchFamily="36" charset="0"/>
                <a:ea typeface="MS PGothic" pitchFamily="34" charset="-128"/>
              </a:defRPr>
            </a:lvl2pPr>
            <a:lvl3pPr marL="1143000" indent="-228600">
              <a:defRPr sz="1600">
                <a:solidFill>
                  <a:schemeClr val="tx1"/>
                </a:solidFill>
                <a:latin typeface="Helvetica" pitchFamily="36" charset="0"/>
                <a:ea typeface="MS PGothic" pitchFamily="34" charset="-128"/>
              </a:defRPr>
            </a:lvl3pPr>
            <a:lvl4pPr marL="1600200" indent="-228600">
              <a:defRPr sz="1600">
                <a:solidFill>
                  <a:schemeClr val="tx1"/>
                </a:solidFill>
                <a:latin typeface="Helvetica" pitchFamily="36" charset="0"/>
                <a:ea typeface="MS PGothic" pitchFamily="34" charset="-128"/>
              </a:defRPr>
            </a:lvl4pPr>
            <a:lvl5pPr marL="2057400" indent="-228600">
              <a:defRPr sz="1600">
                <a:solidFill>
                  <a:schemeClr val="tx1"/>
                </a:solidFill>
                <a:latin typeface="Helvetica" pitchFamily="36" charset="0"/>
                <a:ea typeface="MS PGothic" pitchFamily="34" charset="-128"/>
              </a:defRPr>
            </a:lvl5pPr>
            <a:lvl6pPr marL="2514600" indent="-22860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gn="ctr">
              <a:defRPr/>
            </a:pPr>
            <a:r>
              <a:rPr kumimoji="1" lang="en-US" altLang="en-US" sz="3200" b="1" dirty="0">
                <a:solidFill>
                  <a:schemeClr val="tx2"/>
                </a:solidFill>
                <a:effectLst>
                  <a:outerShdw blurRad="38100" dist="38100" dir="2700000" algn="tl">
                    <a:srgbClr val="000000"/>
                  </a:outerShdw>
                </a:effectLst>
              </a:rPr>
              <a:t>Why Attend the Lectures?</a:t>
            </a:r>
            <a:endParaRPr kumimoji="1" lang="en-US" altLang="en-US" sz="3200" b="1" dirty="0">
              <a:solidFill>
                <a:schemeClr val="tx2"/>
              </a:solidFill>
              <a:effectLst>
                <a:outerShdw blurRad="38100" dist="38100" dir="2700000" algn="tl">
                  <a:srgbClr val="000000"/>
                </a:outerShdw>
              </a:effectLst>
            </a:endParaRPr>
          </a:p>
        </p:txBody>
      </p:sp>
      <p:pic>
        <p:nvPicPr>
          <p:cNvPr id="20483" name="Picture 2" descr="http://pasadenavilla.com/wp-content/uploads/2013/09/dalescone.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0175" y="1368425"/>
            <a:ext cx="66675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852738"/>
            <a:ext cx="7772400" cy="76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S PGothic"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9pPr>
          </a:lstStyle>
          <a:p>
            <a:pPr>
              <a:defRPr/>
            </a:pPr>
            <a:r>
              <a:rPr lang="en-US" altLang="zh-CN" kern="0" dirty="0"/>
              <a:t>Part 2: Introduction to Big Data</a:t>
            </a:r>
            <a:endParaRPr lang="en-US" altLang="zh-CN" kern="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Big Data?</a:t>
            </a:r>
            <a:endParaRPr lang="en-AU" dirty="0"/>
          </a:p>
        </p:txBody>
      </p:sp>
      <p:sp>
        <p:nvSpPr>
          <p:cNvPr id="22531" name="Content Placeholder 2"/>
          <p:cNvSpPr>
            <a:spLocks noGrp="1"/>
          </p:cNvSpPr>
          <p:nvPr>
            <p:ph idx="1"/>
          </p:nvPr>
        </p:nvSpPr>
        <p:spPr/>
        <p:txBody>
          <a:bodyPr/>
          <a:lstStyle/>
          <a:p>
            <a:r>
              <a:rPr kumimoji="0" lang="en-GB" altLang="zh-CN" dirty="0"/>
              <a:t>No standard definition! here is from Wikipedia:</a:t>
            </a:r>
            <a:endParaRPr kumimoji="0" lang="en-GB" altLang="zh-CN" dirty="0"/>
          </a:p>
          <a:p>
            <a:pPr lvl="1"/>
            <a:r>
              <a:rPr lang="en-AU" altLang="en-US" dirty="0"/>
              <a:t>Big data is a term for data sets that are so </a:t>
            </a:r>
            <a:r>
              <a:rPr lang="en-AU" dirty="0"/>
              <a:t>big </a:t>
            </a:r>
            <a:r>
              <a:rPr lang="en-AU" altLang="en-US" dirty="0"/>
              <a:t>and complex that traditional data processing application software are inadequate to deal with them</a:t>
            </a:r>
            <a:endParaRPr lang="en-AU" altLang="en-US" dirty="0"/>
          </a:p>
          <a:p>
            <a:pPr lvl="1"/>
            <a:r>
              <a:rPr lang="en-AU" altLang="en-US" dirty="0"/>
              <a:t>Challenges include </a:t>
            </a:r>
            <a:r>
              <a:rPr lang="en-AU" altLang="en-US" dirty="0">
                <a:solidFill>
                  <a:srgbClr val="FF0000"/>
                </a:solidFill>
              </a:rPr>
              <a:t>capturing data, data storage, data analysis, search, sharing, transfer, visualization, querying, updating, information privacy and data source</a:t>
            </a:r>
            <a:r>
              <a:rPr lang="en-AU" altLang="en-US" dirty="0"/>
              <a:t>.</a:t>
            </a:r>
            <a:endParaRPr lang="en-US" altLang="en-US" dirty="0"/>
          </a:p>
          <a:p>
            <a:pPr lvl="1"/>
            <a:r>
              <a:rPr lang="en-AU" altLang="en-US" dirty="0"/>
              <a:t>The term "big data" often refers simply to the use of </a:t>
            </a:r>
            <a:r>
              <a:rPr lang="en-AU" altLang="en-US" i="1" dirty="0"/>
              <a:t>predictive analytics</a:t>
            </a:r>
            <a:r>
              <a:rPr lang="en-AU" altLang="en-US" dirty="0"/>
              <a:t>, </a:t>
            </a:r>
            <a:r>
              <a:rPr lang="en-AU" altLang="en-US" i="1" dirty="0"/>
              <a:t>user behaviour analytics</a:t>
            </a:r>
            <a:r>
              <a:rPr lang="en-AU" altLang="en-US" dirty="0"/>
              <a:t>, or certain other advanced data analytics methods that extract value from data, and seldom to a particular size of data set</a:t>
            </a:r>
            <a:endParaRPr lang="en-AU" altLang="en-US" dirty="0"/>
          </a:p>
          <a:p>
            <a:endParaRPr lang="en-US" altLang="en-US" dirty="0"/>
          </a:p>
          <a:p>
            <a:endParaRPr lang="en-US" altLang="en-US" dirty="0"/>
          </a:p>
          <a:p>
            <a:endParaRPr lang="en-AU" altLang="en-US"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1900" y="4654550"/>
            <a:ext cx="4286250" cy="1109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Instead of Talking about “Big Data”…</a:t>
            </a:r>
            <a:endParaRPr lang="en-AU" dirty="0"/>
          </a:p>
        </p:txBody>
      </p:sp>
      <p:sp>
        <p:nvSpPr>
          <p:cNvPr id="3" name="Content Placeholder 2"/>
          <p:cNvSpPr>
            <a:spLocks noGrp="1"/>
          </p:cNvSpPr>
          <p:nvPr>
            <p:ph idx="1"/>
          </p:nvPr>
        </p:nvSpPr>
        <p:spPr/>
        <p:txBody>
          <a:bodyPr/>
          <a:lstStyle/>
          <a:p>
            <a:pPr>
              <a:defRPr/>
            </a:pPr>
            <a:r>
              <a:rPr lang="en-US" dirty="0"/>
              <a:t>Let’s talk about a crowded application ecosystem:</a:t>
            </a:r>
            <a:endParaRPr lang="en-US" dirty="0"/>
          </a:p>
          <a:p>
            <a:pPr lvl="1">
              <a:defRPr/>
            </a:pPr>
            <a:r>
              <a:rPr lang="en-US" dirty="0"/>
              <a:t>Hadoop MapReduce</a:t>
            </a:r>
            <a:endParaRPr lang="en-US" dirty="0"/>
          </a:p>
          <a:p>
            <a:pPr lvl="1">
              <a:defRPr/>
            </a:pPr>
            <a:r>
              <a:rPr lang="en-US" dirty="0"/>
              <a:t>Spark</a:t>
            </a:r>
            <a:endParaRPr lang="en-US" dirty="0"/>
          </a:p>
          <a:p>
            <a:pPr lvl="1">
              <a:defRPr/>
            </a:pPr>
            <a:r>
              <a:rPr lang="en-US" dirty="0"/>
              <a:t>NoSQL (e.g., HBase, MongoDB, Neo4j)</a:t>
            </a:r>
            <a:endParaRPr lang="en-US" dirty="0"/>
          </a:p>
          <a:p>
            <a:pPr lvl="1">
              <a:defRPr/>
            </a:pPr>
            <a:r>
              <a:rPr lang="en-US" dirty="0"/>
              <a:t>Pregel</a:t>
            </a:r>
            <a:endParaRPr lang="en-US" dirty="0"/>
          </a:p>
          <a:p>
            <a:pPr lvl="1">
              <a:defRPr/>
            </a:pPr>
            <a:r>
              <a:rPr lang="en-US" dirty="0"/>
              <a:t>… …</a:t>
            </a:r>
            <a:endParaRPr lang="en-US" dirty="0"/>
          </a:p>
          <a:p>
            <a:pPr>
              <a:defRPr/>
            </a:pPr>
            <a:endParaRPr lang="en-US" dirty="0"/>
          </a:p>
          <a:p>
            <a:pPr>
              <a:defRPr/>
            </a:pPr>
            <a:r>
              <a:rPr lang="en-US" dirty="0"/>
              <a:t>Let’s </a:t>
            </a:r>
            <a:r>
              <a:rPr lang="en-US" altLang="zh-CN" dirty="0"/>
              <a:t>talk about data science and data management:</a:t>
            </a:r>
            <a:endParaRPr lang="en-US" altLang="zh-CN" dirty="0"/>
          </a:p>
          <a:p>
            <a:pPr lvl="1">
              <a:defRPr/>
            </a:pPr>
            <a:r>
              <a:rPr lang="en-US" altLang="zh-CN" dirty="0"/>
              <a:t>Finding similar items</a:t>
            </a:r>
            <a:endParaRPr lang="en-US" altLang="zh-CN" dirty="0"/>
          </a:p>
          <a:p>
            <a:pPr lvl="1">
              <a:defRPr/>
            </a:pPr>
            <a:r>
              <a:rPr lang="en-US" altLang="zh-CN" dirty="0"/>
              <a:t>Graph data processing</a:t>
            </a:r>
            <a:endParaRPr lang="en-US" altLang="zh-CN" dirty="0"/>
          </a:p>
          <a:p>
            <a:pPr lvl="1">
              <a:defRPr/>
            </a:pPr>
            <a:r>
              <a:rPr lang="en-US" altLang="zh-CN" dirty="0"/>
              <a:t>Streaming data processing</a:t>
            </a:r>
            <a:endParaRPr lang="en-US" altLang="zh-CN" dirty="0"/>
          </a:p>
          <a:p>
            <a:pPr lvl="1">
              <a:defRPr/>
            </a:pPr>
            <a:r>
              <a:rPr lang="en-US" altLang="zh-CN" dirty="0"/>
              <a:t>Machine learning technologies</a:t>
            </a:r>
            <a:endParaRPr lang="en-US" altLang="zh-CN" dirty="0"/>
          </a:p>
          <a:p>
            <a:pPr lvl="1">
              <a:defRPr/>
            </a:pPr>
            <a:r>
              <a:rPr lang="en-US" altLang="zh-CN" dirty="0"/>
              <a:t>… …</a:t>
            </a:r>
            <a:endParaRPr lang="en-US" altLang="zh-CN" dirty="0"/>
          </a:p>
          <a:p>
            <a:pPr>
              <a:defRPr/>
            </a:pPr>
            <a:endParaRPr lang="en-US" dirty="0"/>
          </a:p>
          <a:p>
            <a:pPr lvl="1">
              <a:defRPr/>
            </a:pPr>
            <a:endParaRPr lang="en-US" dirty="0"/>
          </a:p>
          <a:p>
            <a:pPr marL="457200" lvl="1" indent="0">
              <a:buFont typeface="Monotype Sorts" pitchFamily="36" charset="2"/>
              <a:buNone/>
              <a:defRPr/>
            </a:pPr>
            <a:endParaRPr lang="en-A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Who is generating Big Data?</a:t>
            </a:r>
            <a:endParaRPr lang="en-AU" dirty="0"/>
          </a:p>
        </p:txBody>
      </p:sp>
      <p:pic>
        <p:nvPicPr>
          <p:cNvPr id="4" name="Picture 3"/>
          <p:cNvPicPr>
            <a:picLocks noChangeAspect="1"/>
          </p:cNvPicPr>
          <p:nvPr/>
        </p:nvPicPr>
        <p:blipFill>
          <a:blip r:embed="rId1" cstate="screen"/>
          <a:stretch>
            <a:fillRect/>
          </a:stretch>
        </p:blipFill>
        <p:spPr>
          <a:xfrm>
            <a:off x="228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http://t2.gstatic.com/images?q=tbn:ANd9GcRMEiHyKbA7ufLqg6hvyLzDWhHGEnQ-rHTFJBAGlDc_dADr24GbizHlX5U"/>
          <p:cNvPicPr>
            <a:picLocks noChangeAspect="1" noChangeArrowheads="1"/>
          </p:cNvPicPr>
          <p:nvPr/>
        </p:nvPicPr>
        <p:blipFill>
          <a:blip r:embed="rId2" cstate="print"/>
          <a:srcRect/>
          <a:stretch>
            <a:fillRect/>
          </a:stretch>
        </p:blipFill>
        <p:spPr bwMode="auto">
          <a:xfrm>
            <a:off x="1524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581" name="TextBox 8"/>
          <p:cNvSpPr txBox="1">
            <a:spLocks noChangeArrowheads="1"/>
          </p:cNvSpPr>
          <p:nvPr/>
        </p:nvSpPr>
        <p:spPr bwMode="auto">
          <a:xfrm>
            <a:off x="5964238" y="1376363"/>
            <a:ext cx="2874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eaLnBrk="1" hangingPunct="1">
              <a:spcBef>
                <a:spcPct val="0"/>
              </a:spcBef>
              <a:buClrTx/>
              <a:buSzTx/>
              <a:buFontTx/>
              <a:buNone/>
            </a:pPr>
            <a:r>
              <a:rPr kumimoji="0" lang="en-US" altLang="en-US">
                <a:latin typeface="Arial" charset="0"/>
              </a:rPr>
              <a:t>Homeland Security</a:t>
            </a:r>
            <a:endParaRPr kumimoji="0" lang="en-US" altLang="en-US">
              <a:latin typeface="Arial" charset="0"/>
            </a:endParaRPr>
          </a:p>
        </p:txBody>
      </p:sp>
      <p:sp>
        <p:nvSpPr>
          <p:cNvPr id="24582" name="TextBox 9"/>
          <p:cNvSpPr txBox="1">
            <a:spLocks noChangeArrowheads="1"/>
          </p:cNvSpPr>
          <p:nvPr/>
        </p:nvSpPr>
        <p:spPr bwMode="auto">
          <a:xfrm>
            <a:off x="6019800" y="4003675"/>
            <a:ext cx="2743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eaLnBrk="1" hangingPunct="1">
              <a:spcBef>
                <a:spcPct val="0"/>
              </a:spcBef>
              <a:buClrTx/>
              <a:buSzTx/>
              <a:buFontTx/>
              <a:buNone/>
            </a:pPr>
            <a:r>
              <a:rPr kumimoji="0" lang="en-US" altLang="en-US">
                <a:latin typeface="Arial" charset="0"/>
              </a:rPr>
              <a:t>Real Time Search</a:t>
            </a:r>
            <a:endParaRPr kumimoji="0" lang="en-US" altLang="en-US">
              <a:latin typeface="Arial" charset="0"/>
            </a:endParaRPr>
          </a:p>
        </p:txBody>
      </p:sp>
      <p:sp>
        <p:nvSpPr>
          <p:cNvPr id="24583" name="Rectangle 10"/>
          <p:cNvSpPr>
            <a:spLocks noChangeArrowheads="1"/>
          </p:cNvSpPr>
          <p:nvPr/>
        </p:nvSpPr>
        <p:spPr bwMode="auto">
          <a:xfrm>
            <a:off x="152400" y="1412875"/>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a:t>Social</a:t>
            </a:r>
            <a:endParaRPr kumimoji="0" lang="en-US" altLang="en-US"/>
          </a:p>
        </p:txBody>
      </p:sp>
      <p:sp>
        <p:nvSpPr>
          <p:cNvPr id="24584" name="TextBox 12"/>
          <p:cNvSpPr txBox="1">
            <a:spLocks noChangeArrowheads="1"/>
          </p:cNvSpPr>
          <p:nvPr/>
        </p:nvSpPr>
        <p:spPr bwMode="auto">
          <a:xfrm>
            <a:off x="152400" y="4003675"/>
            <a:ext cx="2819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eaLnBrk="1" hangingPunct="1">
              <a:spcBef>
                <a:spcPct val="0"/>
              </a:spcBef>
              <a:buClrTx/>
              <a:buSzTx/>
              <a:buFontTx/>
              <a:buNone/>
            </a:pPr>
            <a:r>
              <a:rPr kumimoji="0" lang="en-US" altLang="en-US">
                <a:latin typeface="Arial" charset="0"/>
              </a:rPr>
              <a:t>eCommerce</a:t>
            </a:r>
            <a:endParaRPr kumimoji="0" lang="en-US" altLang="en-US">
              <a:latin typeface="Arial" charset="0"/>
            </a:endParaRPr>
          </a:p>
        </p:txBody>
      </p:sp>
      <p:pic>
        <p:nvPicPr>
          <p:cNvPr id="2458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46275"/>
            <a:ext cx="259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4"/>
          <p:cNvSpPr txBox="1">
            <a:spLocks noChangeArrowheads="1"/>
          </p:cNvSpPr>
          <p:nvPr/>
        </p:nvSpPr>
        <p:spPr bwMode="auto">
          <a:xfrm>
            <a:off x="3352800" y="1336675"/>
            <a:ext cx="2362200" cy="646113"/>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800" dirty="0">
                <a:latin typeface="+mn-lt"/>
                <a:ea typeface="+mn-ea"/>
                <a:cs typeface="+mn-cs"/>
              </a:rPr>
              <a:t>User Tracking &amp; Engagement</a:t>
            </a:r>
            <a:endParaRPr lang="en-US" sz="1800" dirty="0">
              <a:latin typeface="+mn-lt"/>
              <a:ea typeface="+mn-ea"/>
              <a:cs typeface="+mn-cs"/>
            </a:endParaRPr>
          </a:p>
        </p:txBody>
      </p:sp>
      <p:sp>
        <p:nvSpPr>
          <p:cNvPr id="24587" name="TextBox 17"/>
          <p:cNvSpPr txBox="1">
            <a:spLocks noChangeArrowheads="1"/>
          </p:cNvSpPr>
          <p:nvPr/>
        </p:nvSpPr>
        <p:spPr bwMode="auto">
          <a:xfrm>
            <a:off x="3505200" y="4003675"/>
            <a:ext cx="228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a:latin typeface="Arial" charset="0"/>
              </a:rPr>
              <a:t>Financial Services </a:t>
            </a:r>
            <a:endParaRPr kumimoji="0" lang="en-US" altLang="en-US">
              <a:latin typeface="Arial" charset="0"/>
            </a:endParaRPr>
          </a:p>
        </p:txBody>
      </p:sp>
      <p:pic>
        <p:nvPicPr>
          <p:cNvPr id="2458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552608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9" name="Group 11"/>
          <p:cNvGrpSpPr/>
          <p:nvPr/>
        </p:nvGrpSpPr>
        <p:grpSpPr bwMode="auto">
          <a:xfrm>
            <a:off x="6273800" y="4929188"/>
            <a:ext cx="2425700" cy="482600"/>
            <a:chOff x="5727959" y="4694719"/>
            <a:chExt cx="3208432" cy="639281"/>
          </a:xfrm>
        </p:grpSpPr>
        <p:pic>
          <p:nvPicPr>
            <p:cNvPr id="24599"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0" name="Picture 5"/>
          <p:cNvPicPr>
            <a:picLocks noChangeAspect="1"/>
          </p:cNvPicPr>
          <p:nvPr/>
        </p:nvPicPr>
        <p:blipFill>
          <a:blip r:embed="rId7">
            <a:extLst>
              <a:ext uri="{28A0092B-C50C-407E-A947-70E740481C1C}">
                <a14:useLocalDpi xmlns:a14="http://schemas.microsoft.com/office/drawing/2010/main" val="0"/>
              </a:ext>
            </a:extLst>
          </a:blip>
          <a:srcRect t="-25693"/>
          <a:stretch>
            <a:fillRect/>
          </a:stretch>
        </p:blipFill>
        <p:spPr bwMode="auto">
          <a:xfrm>
            <a:off x="6300788" y="4484688"/>
            <a:ext cx="9080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5475288"/>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54752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a:cxnSpLocks noChangeShapeType="1"/>
          </p:cNvCxnSpPr>
          <p:nvPr/>
        </p:nvCxnSpPr>
        <p:spPr bwMode="auto">
          <a:xfrm>
            <a:off x="3200400" y="1412875"/>
            <a:ext cx="0" cy="4648200"/>
          </a:xfrm>
          <a:prstGeom prst="line">
            <a:avLst/>
          </a:prstGeom>
          <a:noFill/>
          <a:ln w="25400">
            <a:solidFill>
              <a:schemeClr val="accent1"/>
            </a:solidFill>
            <a:round/>
          </a:ln>
          <a:effectLst>
            <a:outerShdw blurRad="40000" dist="20000" dir="5400000" rotWithShape="0">
              <a:srgbClr val="808080">
                <a:alpha val="37999"/>
              </a:srgbClr>
            </a:outerShdw>
          </a:effectLst>
        </p:spPr>
      </p:cxnSp>
      <p:cxnSp>
        <p:nvCxnSpPr>
          <p:cNvPr id="21" name="Straight Connector 20"/>
          <p:cNvCxnSpPr>
            <a:cxnSpLocks noChangeShapeType="1"/>
          </p:cNvCxnSpPr>
          <p:nvPr/>
        </p:nvCxnSpPr>
        <p:spPr bwMode="auto">
          <a:xfrm>
            <a:off x="5867400" y="1412875"/>
            <a:ext cx="0" cy="4648200"/>
          </a:xfrm>
          <a:prstGeom prst="line">
            <a:avLst/>
          </a:prstGeom>
          <a:noFill/>
          <a:ln w="25400">
            <a:solidFill>
              <a:schemeClr val="accent1"/>
            </a:solidFill>
            <a:round/>
          </a:ln>
          <a:effectLst>
            <a:outerShdw blurRad="40000" dist="20000" dir="5400000" rotWithShape="0">
              <a:srgbClr val="808080">
                <a:alpha val="37999"/>
              </a:srgbClr>
            </a:outerShdw>
          </a:effectLst>
        </p:spPr>
      </p:cxnSp>
      <p:cxnSp>
        <p:nvCxnSpPr>
          <p:cNvPr id="22" name="Straight Connector 21"/>
          <p:cNvCxnSpPr>
            <a:cxnSpLocks noChangeShapeType="1"/>
          </p:cNvCxnSpPr>
          <p:nvPr/>
        </p:nvCxnSpPr>
        <p:spPr bwMode="auto">
          <a:xfrm>
            <a:off x="304800" y="3849688"/>
            <a:ext cx="8229600" cy="0"/>
          </a:xfrm>
          <a:prstGeom prst="line">
            <a:avLst/>
          </a:prstGeom>
          <a:noFill/>
          <a:ln w="25400">
            <a:solidFill>
              <a:schemeClr val="accent1"/>
            </a:solidFill>
            <a:round/>
          </a:ln>
          <a:effectLst>
            <a:outerShdw blurRad="40000" dist="20000" dir="5400000" rotWithShape="0">
              <a:srgbClr val="808080">
                <a:alpha val="37999"/>
              </a:srgbClr>
            </a:outerShdw>
          </a:effectLst>
        </p:spPr>
      </p:cxnSp>
      <p:pic>
        <p:nvPicPr>
          <p:cNvPr id="23" name="Picture 22"/>
          <p:cNvPicPr>
            <a:picLocks noChangeAspect="1"/>
          </p:cNvPicPr>
          <p:nvPr/>
        </p:nvPicPr>
        <p:blipFill>
          <a:blip r:embed="rId10" cstate="print"/>
          <a:stretch>
            <a:fillRect/>
          </a:stretch>
        </p:blipFill>
        <p:spPr>
          <a:xfrm>
            <a:off x="3505200" y="4536585"/>
            <a:ext cx="2133600" cy="1402080"/>
          </a:xfrm>
          <a:prstGeom prst="rect">
            <a:avLst/>
          </a:prstGeom>
          <a:ln>
            <a:noFill/>
          </a:ln>
          <a:effectLst>
            <a:softEdge rad="112500"/>
          </a:effectLst>
        </p:spPr>
      </p:pic>
      <p:pic>
        <p:nvPicPr>
          <p:cNvPr id="24" name="Picture 23"/>
          <p:cNvPicPr>
            <a:picLocks noChangeAspect="1"/>
          </p:cNvPicPr>
          <p:nvPr/>
        </p:nvPicPr>
        <p:blipFill>
          <a:blip r:embed="rId11"/>
          <a:srcRect/>
          <a:stretch>
            <a:fillRect/>
          </a:stretch>
        </p:blipFill>
        <p:spPr bwMode="auto">
          <a:xfrm>
            <a:off x="6324600" y="1800225"/>
            <a:ext cx="1905000" cy="1900238"/>
          </a:xfrm>
          <a:prstGeom prst="rect">
            <a:avLst/>
          </a:prstGeom>
          <a:noFill/>
          <a:ln>
            <a:noFill/>
          </a:ln>
          <a:effectLst>
            <a:outerShdw blurRad="292100" dist="139700" dir="2700000" algn="tl" rotWithShape="0">
              <a:srgbClr val="333333">
                <a:alpha val="64999"/>
              </a:srgbClr>
            </a:outerShdw>
          </a:effectLst>
        </p:spPr>
      </p:pic>
      <p:pic>
        <p:nvPicPr>
          <p:cNvPr id="24598" name="Picture 2" descr="http://cdn2.1stwebdesigner.com/wp-content/uploads/2010/10/speckyboy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088" y="4441825"/>
            <a:ext cx="14700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Big Data Characteristics: 3V</a:t>
            </a:r>
            <a:endParaRPr lang="en-AU" dirty="0"/>
          </a:p>
        </p:txBody>
      </p:sp>
      <p:pic>
        <p:nvPicPr>
          <p:cNvPr id="23555"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67175" y="1989629"/>
            <a:ext cx="4919030" cy="347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media.licdn.com/mpr/mpr/AAEAAQAAAAAAAAe9AAAAJGM1MWEyNzA1LWVhZjQtNDVlZi1hMzI3LTIwMjRmNGRkN2Y3N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5" y="2081213"/>
            <a:ext cx="3870774" cy="3281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fade">
                                      <p:cBhvr>
                                        <p:cTn id="7"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Volume (Scale) </a:t>
            </a:r>
            <a:endParaRPr lang="en-AU" dirty="0"/>
          </a:p>
        </p:txBody>
      </p:sp>
      <p:sp>
        <p:nvSpPr>
          <p:cNvPr id="26628" name="Content Placeholder 2"/>
          <p:cNvSpPr>
            <a:spLocks noGrp="1"/>
          </p:cNvSpPr>
          <p:nvPr>
            <p:ph idx="1"/>
          </p:nvPr>
        </p:nvSpPr>
        <p:spPr>
          <a:xfrm>
            <a:off x="646113" y="1481138"/>
            <a:ext cx="5030787" cy="1477962"/>
          </a:xfrm>
        </p:spPr>
        <p:txBody>
          <a:bodyPr/>
          <a:lstStyle/>
          <a:p>
            <a:r>
              <a:rPr lang="en-US" altLang="en-US"/>
              <a:t>Data Volume</a:t>
            </a:r>
            <a:endParaRPr lang="en-US" altLang="en-US"/>
          </a:p>
          <a:p>
            <a:pPr lvl="1"/>
            <a:r>
              <a:rPr lang="en-US" altLang="en-US"/>
              <a:t>Growth 40% per year</a:t>
            </a:r>
            <a:endParaRPr lang="en-US" altLang="en-US"/>
          </a:p>
          <a:p>
            <a:pPr lvl="1"/>
            <a:r>
              <a:rPr lang="en-US" altLang="en-US"/>
              <a:t>From 8 zettabytes (2016) to 44zb (2020)</a:t>
            </a:r>
            <a:endParaRPr lang="en-US" altLang="en-US"/>
          </a:p>
          <a:p>
            <a:r>
              <a:rPr lang="en-US" altLang="en-US"/>
              <a:t>Data volume is increasing exponentially </a:t>
            </a:r>
            <a:endParaRPr lang="en-US" altLang="en-US"/>
          </a:p>
        </p:txBody>
      </p:sp>
      <p:pic>
        <p:nvPicPr>
          <p:cNvPr id="7" name="Picture 6" descr="Screen shot 2013-01-13 at 4.07.57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5588" y="3152775"/>
            <a:ext cx="55467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713" y="1016000"/>
            <a:ext cx="2314575" cy="213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s://cdn-images-1.medium.com/max/1200/1*AsQ7UjZdtQGozYRGqSeoF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8950" y="3906838"/>
            <a:ext cx="4661269" cy="2693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1047750" y="5053806"/>
            <a:ext cx="1857376" cy="4000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AU" sz="1600" b="0" i="0" u="none" strike="noStrike" cap="none" normalizeH="0" baseline="0" dirty="0">
                <a:ln>
                  <a:noFill/>
                </a:ln>
                <a:solidFill>
                  <a:schemeClr val="tx1"/>
                </a:solidFill>
                <a:effectLst/>
                <a:latin typeface="Helvetica" pitchFamily="36" charset="0"/>
              </a:rPr>
              <a:t>Number of Tweets</a:t>
            </a:r>
            <a:endParaRPr kumimoji="0" lang="en-AU" sz="1600" b="0" i="0" u="none" strike="noStrike" cap="none" normalizeH="0" baseline="0" dirty="0">
              <a:ln>
                <a:noFill/>
              </a:ln>
              <a:solidFill>
                <a:schemeClr val="tx1"/>
              </a:solidFill>
              <a:effectLst/>
              <a:latin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Recent Twitter Statistics</a:t>
            </a:r>
            <a:endParaRPr lang="en-AU" dirty="0"/>
          </a:p>
        </p:txBody>
      </p:sp>
      <p:pic>
        <p:nvPicPr>
          <p:cNvPr id="6" name="Picture 5"/>
          <p:cNvPicPr>
            <a:picLocks noChangeAspect="1"/>
          </p:cNvPicPr>
          <p:nvPr/>
        </p:nvPicPr>
        <p:blipFill>
          <a:blip r:embed="rId1"/>
          <a:stretch>
            <a:fillRect/>
          </a:stretch>
        </p:blipFill>
        <p:spPr>
          <a:xfrm>
            <a:off x="1158875" y="1076325"/>
            <a:ext cx="7296150" cy="5219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Variety (Complexity) </a:t>
            </a:r>
            <a:endParaRPr lang="en-AU" dirty="0"/>
          </a:p>
        </p:txBody>
      </p:sp>
      <p:sp>
        <p:nvSpPr>
          <p:cNvPr id="28675" name="Content Placeholder 2"/>
          <p:cNvSpPr>
            <a:spLocks noGrp="1"/>
          </p:cNvSpPr>
          <p:nvPr>
            <p:ph idx="1"/>
          </p:nvPr>
        </p:nvSpPr>
        <p:spPr/>
        <p:txBody>
          <a:bodyPr/>
          <a:lstStyle/>
          <a:p>
            <a:r>
              <a:rPr lang="en-US" altLang="en-US"/>
              <a:t>Different Types:</a:t>
            </a:r>
            <a:endParaRPr lang="en-US" altLang="en-US"/>
          </a:p>
          <a:p>
            <a:pPr lvl="1"/>
            <a:r>
              <a:rPr lang="en-US" altLang="en-US"/>
              <a:t>Relational Data (Tables/Transaction/Legacy Data)</a:t>
            </a:r>
            <a:endParaRPr lang="en-US" altLang="en-US"/>
          </a:p>
          <a:p>
            <a:pPr lvl="1"/>
            <a:r>
              <a:rPr lang="en-US" altLang="en-US"/>
              <a:t>Text Data (Web)</a:t>
            </a:r>
            <a:endParaRPr lang="en-US" altLang="en-US"/>
          </a:p>
          <a:p>
            <a:pPr lvl="1"/>
            <a:r>
              <a:rPr lang="en-US" altLang="en-US"/>
              <a:t>Semi-structured Data (XML) </a:t>
            </a:r>
            <a:endParaRPr lang="en-US" altLang="en-US"/>
          </a:p>
          <a:p>
            <a:pPr lvl="1"/>
            <a:r>
              <a:rPr lang="en-US" altLang="en-US"/>
              <a:t>Graph Data</a:t>
            </a:r>
            <a:endParaRPr lang="en-US" altLang="en-US"/>
          </a:p>
          <a:p>
            <a:pPr lvl="2"/>
            <a:r>
              <a:rPr lang="en-US" altLang="en-US"/>
              <a:t>Social Network, Semantic Web (RDF), … </a:t>
            </a:r>
            <a:endParaRPr lang="en-US" altLang="en-US"/>
          </a:p>
          <a:p>
            <a:pPr lvl="1"/>
            <a:r>
              <a:rPr lang="en-US" altLang="en-US"/>
              <a:t>Streaming Data </a:t>
            </a:r>
            <a:endParaRPr lang="en-US" altLang="en-US"/>
          </a:p>
          <a:p>
            <a:pPr lvl="2"/>
            <a:r>
              <a:rPr lang="en-US" altLang="en-US"/>
              <a:t>You can only scan the data once</a:t>
            </a:r>
            <a:endParaRPr lang="en-US" altLang="en-US"/>
          </a:p>
          <a:p>
            <a:pPr lvl="1"/>
            <a:r>
              <a:rPr lang="en-US" altLang="en-US"/>
              <a:t>A single application can be generating/collecting many types of data  </a:t>
            </a:r>
            <a:endParaRPr lang="en-US" altLang="en-US"/>
          </a:p>
          <a:p>
            <a:r>
              <a:rPr lang="en-US" altLang="zh-CN"/>
              <a:t>Different Sources</a:t>
            </a:r>
            <a:r>
              <a:rPr lang="zh-CN" altLang="en-US"/>
              <a:t>：</a:t>
            </a:r>
            <a:endParaRPr lang="en-US" altLang="zh-CN"/>
          </a:p>
          <a:p>
            <a:pPr lvl="1"/>
            <a:r>
              <a:rPr lang="en-US" altLang="zh-CN"/>
              <a:t>Movie reviews from IMDB and Rotten Tomatoes</a:t>
            </a:r>
            <a:endParaRPr lang="en-US" altLang="zh-CN"/>
          </a:p>
          <a:p>
            <a:pPr lvl="1"/>
            <a:r>
              <a:rPr lang="en-US" altLang="en-US"/>
              <a:t>Product reviews from different provider websites</a:t>
            </a:r>
            <a:endParaRPr lang="en-US" altLang="en-US"/>
          </a:p>
          <a:p>
            <a:endParaRPr lang="en-US" altLang="en-US"/>
          </a:p>
          <a:p>
            <a:endParaRPr lang="en-AU" altLang="en-US"/>
          </a:p>
        </p:txBody>
      </p:sp>
      <p:sp>
        <p:nvSpPr>
          <p:cNvPr id="4" name="Rectangle 3"/>
          <p:cNvSpPr/>
          <p:nvPr/>
        </p:nvSpPr>
        <p:spPr>
          <a:xfrm>
            <a:off x="2449513" y="5854700"/>
            <a:ext cx="4416425" cy="730250"/>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dirty="0">
                <a:solidFill>
                  <a:srgbClr val="0000FF"/>
                </a:solidFill>
              </a:rPr>
              <a:t>To extract knowledge</a:t>
            </a:r>
            <a:r>
              <a:rPr lang="en-US" dirty="0">
                <a:solidFill>
                  <a:srgbClr val="0000FF"/>
                </a:solidFill>
                <a:sym typeface="Wingdings" charset="2"/>
              </a:rPr>
              <a:t> all these types of data need to linked together</a:t>
            </a:r>
            <a:endParaRPr 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852738"/>
            <a:ext cx="7772400" cy="76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S PGothic"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9pPr>
          </a:lstStyle>
          <a:p>
            <a:pPr>
              <a:defRPr/>
            </a:pPr>
            <a:r>
              <a:rPr lang="en-US" altLang="zh-CN" kern="0" dirty="0"/>
              <a:t>Part 1: Course Information</a:t>
            </a:r>
            <a:endParaRPr lang="en-US" altLang="en-US"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Single View to the Customer</a:t>
            </a:r>
            <a:endParaRPr lang="en-AU" dirty="0"/>
          </a:p>
        </p:txBody>
      </p:sp>
      <p:pic>
        <p:nvPicPr>
          <p:cNvPr id="29699"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51200" y="1547813"/>
            <a:ext cx="24765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p:cNvSpPr txBox="1">
            <a:spLocks noChangeArrowheads="1"/>
          </p:cNvSpPr>
          <p:nvPr/>
        </p:nvSpPr>
        <p:spPr bwMode="auto">
          <a:xfrm>
            <a:off x="3714750" y="3213100"/>
            <a:ext cx="163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US" altLang="en-US" sz="2800" b="1">
                <a:solidFill>
                  <a:schemeClr val="bg1"/>
                </a:solidFill>
              </a:rPr>
              <a:t>Customer</a:t>
            </a:r>
            <a:endParaRPr kumimoji="0" lang="en-US" altLang="en-US" sz="2800" b="1">
              <a:solidFill>
                <a:schemeClr val="bg1"/>
              </a:solidFill>
            </a:endParaRPr>
          </a:p>
        </p:txBody>
      </p:sp>
      <p:pic>
        <p:nvPicPr>
          <p:cNvPr id="2970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898525"/>
            <a:ext cx="730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6513" y="1462088"/>
            <a:ext cx="4651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0363" y="1044575"/>
            <a:ext cx="7889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2292350" y="1476375"/>
            <a:ext cx="855663" cy="862013"/>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1050" dirty="0"/>
              <a:t>Social Media</a:t>
            </a:r>
            <a:endParaRPr lang="en-US" sz="1050" dirty="0"/>
          </a:p>
        </p:txBody>
      </p:sp>
      <p:cxnSp>
        <p:nvCxnSpPr>
          <p:cNvPr id="10" name="Straight Connector 9"/>
          <p:cNvCxnSpPr/>
          <p:nvPr/>
        </p:nvCxnSpPr>
        <p:spPr>
          <a:xfrm flipH="1" flipV="1">
            <a:off x="2997200" y="2286000"/>
            <a:ext cx="939800"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2476500" y="3490913"/>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1628775" y="3022600"/>
            <a:ext cx="890588" cy="860425"/>
          </a:xfrm>
          <a:prstGeom prst="ellipse">
            <a:avLst/>
          </a:prstGeom>
        </p:spPr>
        <p:style>
          <a:lnRef idx="3">
            <a:schemeClr val="lt1"/>
          </a:lnRef>
          <a:fillRef idx="1">
            <a:schemeClr val="accent3"/>
          </a:fillRef>
          <a:effectRef idx="1">
            <a:schemeClr val="accent3"/>
          </a:effectRef>
          <a:fontRef idx="minor">
            <a:schemeClr val="lt1"/>
          </a:fontRef>
        </p:style>
        <p:txBody>
          <a:bodyPr anchor="ctr"/>
          <a:lstStyle/>
          <a:p>
            <a:pPr algn="ctr">
              <a:defRPr/>
            </a:pPr>
            <a:r>
              <a:rPr lang="en-US" sz="1000" dirty="0">
                <a:solidFill>
                  <a:srgbClr val="FF0000"/>
                </a:solidFill>
              </a:rPr>
              <a:t>Gaming</a:t>
            </a:r>
            <a:endParaRPr lang="en-US" sz="1000" dirty="0">
              <a:solidFill>
                <a:srgbClr val="FF0000"/>
              </a:solidFill>
            </a:endParaRPr>
          </a:p>
        </p:txBody>
      </p:sp>
      <p:cxnSp>
        <p:nvCxnSpPr>
          <p:cNvPr id="13" name="Straight Connector 12"/>
          <p:cNvCxnSpPr>
            <a:endCxn id="29701" idx="2"/>
          </p:cNvCxnSpPr>
          <p:nvPr/>
        </p:nvCxnSpPr>
        <p:spPr>
          <a:xfrm flipV="1">
            <a:off x="2794000" y="1173163"/>
            <a:ext cx="90488" cy="303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1"/>
          </p:cNvCxnSpPr>
          <p:nvPr/>
        </p:nvCxnSpPr>
        <p:spPr>
          <a:xfrm flipH="1" flipV="1">
            <a:off x="2146300" y="1325563"/>
            <a:ext cx="271463" cy="2778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9" idx="2"/>
          </p:cNvCxnSpPr>
          <p:nvPr/>
        </p:nvCxnSpPr>
        <p:spPr>
          <a:xfrm>
            <a:off x="1771650" y="1703388"/>
            <a:ext cx="520700" cy="20320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7" idx="6"/>
          </p:cNvCxnSpPr>
          <p:nvPr/>
        </p:nvCxnSpPr>
        <p:spPr>
          <a:xfrm flipH="1">
            <a:off x="3249613" y="4024313"/>
            <a:ext cx="573087"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290763" y="4508500"/>
            <a:ext cx="958850" cy="860425"/>
          </a:xfrm>
          <a:prstGeom prst="ellipse">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900" dirty="0">
                <a:solidFill>
                  <a:srgbClr val="FF0000"/>
                </a:solidFill>
              </a:rPr>
              <a:t>Entertain</a:t>
            </a:r>
            <a:endParaRPr lang="en-US" sz="800" dirty="0">
              <a:solidFill>
                <a:srgbClr val="FF0000"/>
              </a:solidFill>
            </a:endParaRPr>
          </a:p>
        </p:txBody>
      </p:sp>
      <p:sp>
        <p:nvSpPr>
          <p:cNvPr id="18" name="Oval 17"/>
          <p:cNvSpPr/>
          <p:nvPr/>
        </p:nvSpPr>
        <p:spPr>
          <a:xfrm>
            <a:off x="5934075" y="1423988"/>
            <a:ext cx="855663" cy="860425"/>
          </a:xfrm>
          <a:prstGeom prst="ellipse">
            <a:avLst/>
          </a:prstGeom>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900" dirty="0">
                <a:solidFill>
                  <a:srgbClr val="FF0000"/>
                </a:solidFill>
              </a:rPr>
              <a:t>Banking</a:t>
            </a:r>
            <a:endParaRPr lang="en-US" sz="900" dirty="0">
              <a:solidFill>
                <a:srgbClr val="FF0000"/>
              </a:solidFill>
            </a:endParaRPr>
          </a:p>
          <a:p>
            <a:pPr algn="ctr">
              <a:defRPr/>
            </a:pPr>
            <a:r>
              <a:rPr lang="en-US" sz="900" dirty="0">
                <a:solidFill>
                  <a:srgbClr val="FF0000"/>
                </a:solidFill>
              </a:rPr>
              <a:t>Finance</a:t>
            </a:r>
            <a:endParaRPr lang="en-US" sz="900" dirty="0">
              <a:solidFill>
                <a:srgbClr val="FF0000"/>
              </a:solidFill>
            </a:endParaRPr>
          </a:p>
        </p:txBody>
      </p:sp>
      <p:cxnSp>
        <p:nvCxnSpPr>
          <p:cNvPr id="19" name="Straight Connector 18"/>
          <p:cNvCxnSpPr/>
          <p:nvPr/>
        </p:nvCxnSpPr>
        <p:spPr>
          <a:xfrm flipH="1">
            <a:off x="5153025" y="2182813"/>
            <a:ext cx="906463" cy="9286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6515100" y="3022600"/>
            <a:ext cx="854075" cy="860425"/>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sz="1050" dirty="0"/>
          </a:p>
          <a:p>
            <a:pPr algn="ctr">
              <a:defRPr/>
            </a:pPr>
            <a:r>
              <a:rPr lang="en-US" sz="1050" dirty="0"/>
              <a:t>Our</a:t>
            </a:r>
            <a:endParaRPr lang="en-US" sz="1050" dirty="0"/>
          </a:p>
          <a:p>
            <a:pPr algn="ctr">
              <a:defRPr/>
            </a:pPr>
            <a:r>
              <a:rPr lang="en-US" sz="1050" dirty="0"/>
              <a:t>Known</a:t>
            </a:r>
            <a:endParaRPr lang="en-US" sz="1050" dirty="0"/>
          </a:p>
          <a:p>
            <a:pPr algn="ctr">
              <a:defRPr/>
            </a:pPr>
            <a:r>
              <a:rPr lang="en-US" sz="1050" dirty="0"/>
              <a:t>History</a:t>
            </a:r>
            <a:endParaRPr lang="en-US" sz="1050" dirty="0"/>
          </a:p>
          <a:p>
            <a:pPr algn="ctr">
              <a:defRPr/>
            </a:pPr>
            <a:endParaRPr lang="en-US" sz="1050" dirty="0"/>
          </a:p>
        </p:txBody>
      </p:sp>
      <p:sp>
        <p:nvSpPr>
          <p:cNvPr id="21" name="Oval 20"/>
          <p:cNvSpPr/>
          <p:nvPr/>
        </p:nvSpPr>
        <p:spPr>
          <a:xfrm>
            <a:off x="5641975" y="4508500"/>
            <a:ext cx="1008063" cy="936625"/>
          </a:xfrm>
          <a:prstGeom prst="ellipse">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900" dirty="0">
                <a:solidFill>
                  <a:srgbClr val="FF0000"/>
                </a:solidFill>
              </a:rPr>
              <a:t>Purchase</a:t>
            </a:r>
            <a:endParaRPr lang="en-US" sz="900" dirty="0">
              <a:solidFill>
                <a:srgbClr val="FF0000"/>
              </a:solidFill>
            </a:endParaRPr>
          </a:p>
        </p:txBody>
      </p:sp>
      <p:cxnSp>
        <p:nvCxnSpPr>
          <p:cNvPr id="22" name="Straight Connector 21"/>
          <p:cNvCxnSpPr>
            <a:endCxn id="21" idx="2"/>
          </p:cNvCxnSpPr>
          <p:nvPr/>
        </p:nvCxnSpPr>
        <p:spPr>
          <a:xfrm>
            <a:off x="5153025" y="4024313"/>
            <a:ext cx="488950" cy="952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5641975" y="3502025"/>
            <a:ext cx="8651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9719" name="Picture 2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2779713"/>
            <a:ext cx="82708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6563" y="3263900"/>
            <a:ext cx="868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p:nvPr/>
        </p:nvCxnSpPr>
        <p:spPr>
          <a:xfrm>
            <a:off x="1109663" y="3059113"/>
            <a:ext cx="520700" cy="2047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9720" idx="3"/>
            <a:endCxn id="12" idx="2"/>
          </p:cNvCxnSpPr>
          <p:nvPr/>
        </p:nvCxnSpPr>
        <p:spPr>
          <a:xfrm flipV="1">
            <a:off x="1304925" y="3452813"/>
            <a:ext cx="323850" cy="730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9723" name="Picture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22363" y="4811713"/>
            <a:ext cx="652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4"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65225" y="5259388"/>
            <a:ext cx="8334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5" name="Picture 2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76463" y="5580063"/>
            <a:ext cx="5413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p:nvPr/>
        </p:nvCxnSpPr>
        <p:spPr>
          <a:xfrm flipV="1">
            <a:off x="1760538" y="4922838"/>
            <a:ext cx="493712" cy="4921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9724" idx="3"/>
          </p:cNvCxnSpPr>
          <p:nvPr/>
        </p:nvCxnSpPr>
        <p:spPr>
          <a:xfrm flipV="1">
            <a:off x="1998663" y="5207000"/>
            <a:ext cx="371475" cy="2381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2465388" y="5381625"/>
            <a:ext cx="215900" cy="18256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9729" name="Picture 3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62900" y="30480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0" name="Picture 3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5250" y="869950"/>
            <a:ext cx="4841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a:endCxn id="29730" idx="2"/>
          </p:cNvCxnSpPr>
          <p:nvPr/>
        </p:nvCxnSpPr>
        <p:spPr>
          <a:xfrm flipV="1">
            <a:off x="6529388" y="1173163"/>
            <a:ext cx="158750"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6761163" y="1401763"/>
            <a:ext cx="427037" cy="28892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815138" y="1700213"/>
            <a:ext cx="549275" cy="1539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9734" name="Picture 40"/>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89738" y="5481638"/>
            <a:ext cx="8255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Connector 43"/>
          <p:cNvCxnSpPr/>
          <p:nvPr/>
        </p:nvCxnSpPr>
        <p:spPr>
          <a:xfrm flipV="1">
            <a:off x="7394575" y="3225800"/>
            <a:ext cx="549275" cy="153988"/>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9736" name="Picture 4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67650" y="3571875"/>
            <a:ext cx="5254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45"/>
          <p:cNvCxnSpPr>
            <a:endCxn id="29736" idx="1"/>
          </p:cNvCxnSpPr>
          <p:nvPr/>
        </p:nvCxnSpPr>
        <p:spPr>
          <a:xfrm>
            <a:off x="7413625" y="3571875"/>
            <a:ext cx="454025" cy="1254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654800" y="4900613"/>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565900" y="5281613"/>
            <a:ext cx="549275" cy="1285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29740" name="Picture 4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94575" y="1577975"/>
            <a:ext cx="828675"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41" name="Picture 50" descr="http://icons.iconarchive.com/icons/designbolts/credit-card-payment/256/Master-Card-Blue-ic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5825" y="898525"/>
            <a:ext cx="6683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2" name="Picture 52" descr="http://nerdsmagazine.com/wp-content/uploads/2015/06/ebay-inventory-management-post.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3450" y="4843463"/>
            <a:ext cx="6270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Global View of Linked Big Data</a:t>
            </a:r>
            <a:endParaRPr lang="en-AU" dirty="0"/>
          </a:p>
        </p:txBody>
      </p:sp>
      <p:grpSp>
        <p:nvGrpSpPr>
          <p:cNvPr id="28676" name="Group 4"/>
          <p:cNvGrpSpPr/>
          <p:nvPr/>
        </p:nvGrpSpPr>
        <p:grpSpPr bwMode="auto">
          <a:xfrm>
            <a:off x="2914650" y="1584325"/>
            <a:ext cx="3695700" cy="4203700"/>
            <a:chOff x="9964040" y="1914823"/>
            <a:chExt cx="4387639" cy="5038431"/>
          </a:xfrm>
        </p:grpSpPr>
        <p:grpSp>
          <p:nvGrpSpPr>
            <p:cNvPr id="30727" name="Group 8"/>
            <p:cNvGrpSpPr/>
            <p:nvPr/>
          </p:nvGrpSpPr>
          <p:grpSpPr bwMode="auto">
            <a:xfrm>
              <a:off x="9964040" y="1914823"/>
              <a:ext cx="4387639" cy="4438817"/>
              <a:chOff x="18160470" y="1875718"/>
              <a:chExt cx="4387639" cy="4438817"/>
            </a:xfrm>
          </p:grpSpPr>
          <p:grpSp>
            <p:nvGrpSpPr>
              <p:cNvPr id="30729" name="Group 10"/>
              <p:cNvGrpSpPr/>
              <p:nvPr/>
            </p:nvGrpSpPr>
            <p:grpSpPr bwMode="auto">
              <a:xfrm>
                <a:off x="18160470" y="1875718"/>
                <a:ext cx="4387639" cy="4438817"/>
                <a:chOff x="13497821" y="1858542"/>
                <a:chExt cx="4387660" cy="4440294"/>
              </a:xfrm>
            </p:grpSpPr>
            <p:grpSp>
              <p:nvGrpSpPr>
                <p:cNvPr id="30732" name="Group 13"/>
                <p:cNvGrpSpPr/>
                <p:nvPr/>
              </p:nvGrpSpPr>
              <p:grpSpPr bwMode="auto">
                <a:xfrm>
                  <a:off x="13497821" y="1858542"/>
                  <a:ext cx="3165755" cy="3981199"/>
                  <a:chOff x="20274320" y="-2872884"/>
                  <a:chExt cx="3407537" cy="4285261"/>
                </a:xfrm>
              </p:grpSpPr>
              <p:grpSp>
                <p:nvGrpSpPr>
                  <p:cNvPr id="30740" name="Group 21"/>
                  <p:cNvGrpSpPr/>
                  <p:nvPr/>
                </p:nvGrpSpPr>
                <p:grpSpPr bwMode="auto">
                  <a:xfrm>
                    <a:off x="20335966" y="-2872884"/>
                    <a:ext cx="3345891" cy="3070155"/>
                    <a:chOff x="19146452" y="-6229715"/>
                    <a:chExt cx="7473931" cy="6858000"/>
                  </a:xfrm>
                </p:grpSpPr>
                <p:pic>
                  <p:nvPicPr>
                    <p:cNvPr id="30751" name="Picture 3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146452" y="-6229715"/>
                      <a:ext cx="747393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6412" y="-3520126"/>
                      <a:ext cx="2460831" cy="181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741" name="Group 22"/>
                  <p:cNvGrpSpPr/>
                  <p:nvPr/>
                </p:nvGrpSpPr>
                <p:grpSpPr bwMode="auto">
                  <a:xfrm>
                    <a:off x="20274320" y="-66121"/>
                    <a:ext cx="2478720" cy="1478498"/>
                    <a:chOff x="23783260" y="4302146"/>
                    <a:chExt cx="2478720" cy="1478498"/>
                  </a:xfrm>
                </p:grpSpPr>
                <p:pic>
                  <p:nvPicPr>
                    <p:cNvPr id="30742"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58036" y="5340411"/>
                      <a:ext cx="403943" cy="44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43" name="Group 24"/>
                    <p:cNvGrpSpPr/>
                    <p:nvPr/>
                  </p:nvGrpSpPr>
                  <p:grpSpPr bwMode="auto">
                    <a:xfrm>
                      <a:off x="23783260" y="4302146"/>
                      <a:ext cx="2075337" cy="1448783"/>
                      <a:chOff x="23783260" y="4302146"/>
                      <a:chExt cx="2075337" cy="1448783"/>
                    </a:xfrm>
                  </p:grpSpPr>
                  <p:pic>
                    <p:nvPicPr>
                      <p:cNvPr id="30744"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37668" y="5010261"/>
                        <a:ext cx="527314" cy="39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5"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83260" y="5396893"/>
                        <a:ext cx="324850" cy="35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p:nvPr/>
                    </p:nvCxnSpPr>
                    <p:spPr bwMode="auto">
                      <a:xfrm>
                        <a:off x="25002496" y="4461947"/>
                        <a:ext cx="0" cy="540865"/>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bwMode="auto">
                      <a:xfrm flipV="1">
                        <a:off x="24107848" y="5203588"/>
                        <a:ext cx="628890" cy="366722"/>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p:cNvCxnSpPr/>
                      <p:nvPr/>
                    </p:nvCxnSpPr>
                    <p:spPr bwMode="auto">
                      <a:xfrm flipH="1" flipV="1">
                        <a:off x="25264194" y="5203588"/>
                        <a:ext cx="594403" cy="35443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31" name="Curved Connector 30"/>
                      <p:cNvCxnSpPr/>
                      <p:nvPr/>
                    </p:nvCxnSpPr>
                    <p:spPr bwMode="auto">
                      <a:xfrm rot="10800000" flipV="1">
                        <a:off x="23945552" y="4302146"/>
                        <a:ext cx="736411" cy="1089925"/>
                      </a:xfrm>
                      <a:prstGeom prst="curvedConnector2">
                        <a:avLst/>
                      </a:prstGeom>
                      <a:ln>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bwMode="auto">
                      <a:xfrm flipH="1" flipV="1">
                        <a:off x="24229568" y="5680942"/>
                        <a:ext cx="1454563" cy="22537"/>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grpSp>
              </p:grpSp>
            </p:grpSp>
            <p:grpSp>
              <p:nvGrpSpPr>
                <p:cNvPr id="30733" name="Group 14"/>
                <p:cNvGrpSpPr/>
                <p:nvPr/>
              </p:nvGrpSpPr>
              <p:grpSpPr bwMode="auto">
                <a:xfrm>
                  <a:off x="16036870" y="4091188"/>
                  <a:ext cx="1848611" cy="2207648"/>
                  <a:chOff x="15834038" y="4570561"/>
                  <a:chExt cx="1848611" cy="2207648"/>
                </a:xfrm>
              </p:grpSpPr>
              <p:cxnSp>
                <p:nvCxnSpPr>
                  <p:cNvPr id="16" name="Straight Arrow Connector 15"/>
                  <p:cNvCxnSpPr>
                    <a:cxnSpLocks noChangeShapeType="1"/>
                    <a:endCxn id="30736" idx="0"/>
                  </p:cNvCxnSpPr>
                  <p:nvPr/>
                </p:nvCxnSpPr>
                <p:spPr bwMode="auto">
                  <a:xfrm>
                    <a:off x="15984504" y="4570560"/>
                    <a:ext cx="248785" cy="683308"/>
                  </a:xfrm>
                  <a:prstGeom prst="straightConnector1">
                    <a:avLst/>
                  </a:prstGeom>
                  <a:ln w="28575">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noChangeShapeType="1"/>
                    <a:endCxn id="30737" idx="1"/>
                  </p:cNvCxnSpPr>
                  <p:nvPr/>
                </p:nvCxnSpPr>
                <p:spPr bwMode="auto">
                  <a:xfrm>
                    <a:off x="16640392" y="5685931"/>
                    <a:ext cx="491915" cy="306442"/>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3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923773" y="5254965"/>
                    <a:ext cx="618044" cy="6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7"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132398" y="5720666"/>
                    <a:ext cx="550251" cy="54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834038" y="6312273"/>
                    <a:ext cx="808037" cy="46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p:cNvCxnSpPr>
                    <a:cxnSpLocks noChangeShapeType="1"/>
                    <a:stCxn id="30736" idx="2"/>
                    <a:endCxn id="30738" idx="0"/>
                  </p:cNvCxnSpPr>
                  <p:nvPr/>
                </p:nvCxnSpPr>
                <p:spPr bwMode="auto">
                  <a:xfrm>
                    <a:off x="16233289" y="5880074"/>
                    <a:ext cx="3769" cy="430160"/>
                  </a:xfrm>
                  <a:prstGeom prst="straightConnector1">
                    <a:avLst/>
                  </a:prstGeom>
                  <a:ln w="2857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30730" name="Picture 1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45716" y="4707315"/>
                <a:ext cx="401354" cy="34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urved Connector 12"/>
              <p:cNvCxnSpPr/>
              <p:nvPr/>
            </p:nvCxnSpPr>
            <p:spPr bwMode="auto">
              <a:xfrm rot="10800000" flipH="1" flipV="1">
                <a:off x="19596630" y="4469139"/>
                <a:ext cx="686040" cy="1033183"/>
              </a:xfrm>
              <a:prstGeom prst="curvedConnector2">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grpSp>
        <p:sp>
          <p:nvSpPr>
            <p:cNvPr id="30728" name="TextBox 131"/>
            <p:cNvSpPr txBox="1">
              <a:spLocks noChangeArrowheads="1"/>
            </p:cNvSpPr>
            <p:nvPr/>
          </p:nvSpPr>
          <p:spPr bwMode="auto">
            <a:xfrm>
              <a:off x="10280410" y="6510526"/>
              <a:ext cx="3309924" cy="44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latin typeface="Times New Roman" pitchFamily="18" charset="0"/>
                  <a:ea typeface="宋体" pitchFamily="2" charset="-122"/>
                </a:rPr>
                <a:t>Diversified social network</a:t>
              </a:r>
              <a:endParaRPr kumimoji="0" lang="en-US" altLang="en-US" sz="1800">
                <a:latin typeface="Times New Roman" pitchFamily="18" charset="0"/>
                <a:ea typeface="宋体" pitchFamily="2" charset="-122"/>
              </a:endParaRPr>
            </a:p>
          </p:txBody>
        </p:sp>
      </p:grpSp>
      <p:pic>
        <p:nvPicPr>
          <p:cNvPr id="28677" name="Picture 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318098">
            <a:off x="4884738" y="2868612"/>
            <a:ext cx="38893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par>
                                <p:cTn id="8" presetID="10" presetClass="entr" presetSubtype="0" fill="hold" nodeType="withEffect">
                                  <p:stCondLst>
                                    <p:cond delay="0"/>
                                  </p:stCondLst>
                                  <p:childTnLst>
                                    <p:set>
                                      <p:cBhvr>
                                        <p:cTn id="9" dur="1" fill="hold">
                                          <p:stCondLst>
                                            <p:cond delay="0"/>
                                          </p:stCondLst>
                                        </p:cTn>
                                        <p:tgtEl>
                                          <p:spTgt spid="28677"/>
                                        </p:tgtEl>
                                        <p:attrNameLst>
                                          <p:attrName>style.visibility</p:attrName>
                                        </p:attrNameLst>
                                      </p:cBhvr>
                                      <p:to>
                                        <p:strVal val="visible"/>
                                      </p:to>
                                    </p:set>
                                    <p:animEffect transition="in" filter="fade">
                                      <p:cBhvr>
                                        <p:cTn id="10"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Velocity (Speed)</a:t>
            </a:r>
            <a:endParaRPr lang="en-AU" dirty="0"/>
          </a:p>
        </p:txBody>
      </p:sp>
      <p:sp>
        <p:nvSpPr>
          <p:cNvPr id="31747" name="Content Placeholder 2"/>
          <p:cNvSpPr>
            <a:spLocks noGrp="1"/>
          </p:cNvSpPr>
          <p:nvPr>
            <p:ph idx="1"/>
          </p:nvPr>
        </p:nvSpPr>
        <p:spPr/>
        <p:txBody>
          <a:bodyPr/>
          <a:lstStyle/>
          <a:p>
            <a:r>
              <a:rPr lang="en-US" altLang="en-US"/>
              <a:t>Data is being generated fast and need to be processed fast</a:t>
            </a:r>
            <a:endParaRPr lang="en-US" altLang="en-US"/>
          </a:p>
          <a:p>
            <a:r>
              <a:rPr lang="en-US" altLang="en-US"/>
              <a:t>Online Data Analytics</a:t>
            </a:r>
            <a:endParaRPr lang="en-US" altLang="en-US"/>
          </a:p>
          <a:p>
            <a:r>
              <a:rPr lang="en-US" altLang="en-US"/>
              <a:t>Late decisions </a:t>
            </a:r>
            <a:r>
              <a:rPr lang="en-US" altLang="en-US">
                <a:sym typeface="Wingdings" charset="2"/>
              </a:rPr>
              <a:t> missing opportunities</a:t>
            </a:r>
            <a:endParaRPr lang="en-US" altLang="en-US">
              <a:sym typeface="Wingdings" charset="2"/>
            </a:endParaRPr>
          </a:p>
          <a:p>
            <a:r>
              <a:rPr lang="en-US" altLang="en-US">
                <a:sym typeface="Wingdings" charset="2"/>
              </a:rPr>
              <a:t>Examples</a:t>
            </a:r>
            <a:endParaRPr lang="en-US" altLang="en-US">
              <a:sym typeface="Wingdings" charset="2"/>
            </a:endParaRPr>
          </a:p>
          <a:p>
            <a:pPr lvl="1"/>
            <a:r>
              <a:rPr lang="en-US" altLang="en-US" sz="1900" b="1">
                <a:solidFill>
                  <a:srgbClr val="0000FF"/>
                </a:solidFill>
                <a:sym typeface="Wingdings" charset="2"/>
              </a:rPr>
              <a:t>E-Promotions: </a:t>
            </a:r>
            <a:r>
              <a:rPr lang="en-US" altLang="en-US" sz="1900">
                <a:sym typeface="Wingdings" charset="2"/>
              </a:rPr>
              <a:t>Based on your current location, your purchase history, what you like  send promotions right now for store next to you</a:t>
            </a:r>
            <a:endParaRPr lang="en-US" altLang="en-US" sz="1900">
              <a:sym typeface="Wingdings" charset="2"/>
            </a:endParaRPr>
          </a:p>
          <a:p>
            <a:pPr lvl="1"/>
            <a:r>
              <a:rPr lang="en-US" altLang="en-US" sz="1900" b="1">
                <a:solidFill>
                  <a:srgbClr val="0000FF"/>
                </a:solidFill>
                <a:sym typeface="Wingdings" charset="2"/>
              </a:rPr>
              <a:t>Healthcare monitoring: </a:t>
            </a:r>
            <a:r>
              <a:rPr lang="en-US" altLang="en-US" sz="1900">
                <a:sym typeface="Wingdings" charset="2"/>
              </a:rPr>
              <a:t>sensors monitoring your activities and body   any abnormal measurements require immediate reaction</a:t>
            </a:r>
            <a:endParaRPr lang="en-US" altLang="en-US" sz="1900">
              <a:sym typeface="Wingdings" charset="2"/>
            </a:endParaRPr>
          </a:p>
          <a:p>
            <a:pPr lvl="1"/>
            <a:r>
              <a:rPr lang="en-US" altLang="en-US" sz="2000" b="1">
                <a:solidFill>
                  <a:srgbClr val="0000FF"/>
                </a:solidFill>
                <a:ea typeface="宋体" pitchFamily="2" charset="-122"/>
                <a:sym typeface="Wingdings" charset="2"/>
              </a:rPr>
              <a:t>Disaster management and response</a:t>
            </a:r>
            <a:endParaRPr lang="en-US" altLang="en-US" sz="2000" b="1">
              <a:solidFill>
                <a:srgbClr val="0000FF"/>
              </a:solidFill>
              <a:ea typeface="宋体" pitchFamily="2" charset="-122"/>
              <a:sym typeface="Wingdings" charset="2"/>
            </a:endParaRPr>
          </a:p>
          <a:p>
            <a:pPr lvl="1"/>
            <a:endParaRPr lang="en-US" altLang="en-US" sz="1900"/>
          </a:p>
          <a:p>
            <a:endParaRPr lang="en-AU"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Velocity in Real-world</a:t>
            </a:r>
            <a:endParaRPr lang="en-AU" dirty="0"/>
          </a:p>
        </p:txBody>
      </p:sp>
      <p:sp>
        <p:nvSpPr>
          <p:cNvPr id="3" name="Content Placeholder 2"/>
          <p:cNvSpPr>
            <a:spLocks noGrp="1"/>
          </p:cNvSpPr>
          <p:nvPr>
            <p:ph idx="1"/>
          </p:nvPr>
        </p:nvSpPr>
        <p:spPr/>
        <p:txBody>
          <a:bodyPr/>
          <a:lstStyle/>
          <a:p>
            <a:r>
              <a:rPr lang="en-AU" dirty="0"/>
              <a:t>Every second, on average, around </a:t>
            </a:r>
            <a:r>
              <a:rPr lang="en-AU" b="1" dirty="0"/>
              <a:t>6,000</a:t>
            </a:r>
            <a:r>
              <a:rPr lang="en-AU" dirty="0"/>
              <a:t> tweets are tweeted on Twitter (visualize them here), which corresponds to over </a:t>
            </a:r>
            <a:r>
              <a:rPr lang="en-AU" b="1" dirty="0"/>
              <a:t>350,000</a:t>
            </a:r>
            <a:r>
              <a:rPr lang="en-AU" dirty="0"/>
              <a:t> tweets sent per minute, </a:t>
            </a:r>
            <a:r>
              <a:rPr lang="en-AU" b="1" dirty="0"/>
              <a:t>500 million </a:t>
            </a:r>
            <a:r>
              <a:rPr lang="en-AU" dirty="0"/>
              <a:t>tweets per day and around </a:t>
            </a:r>
            <a:r>
              <a:rPr lang="en-AU" b="1" dirty="0"/>
              <a:t>200 billion</a:t>
            </a:r>
            <a:r>
              <a:rPr lang="en-AU" dirty="0"/>
              <a:t> tweets per year.</a:t>
            </a:r>
            <a:endParaRPr lang="en-AU" dirty="0"/>
          </a:p>
          <a:p>
            <a:endParaRPr lang="en-AU" dirty="0"/>
          </a:p>
          <a:p>
            <a:r>
              <a:rPr lang="en-AU" dirty="0"/>
              <a:t>The statistics for 1 second in many applications. </a:t>
            </a:r>
            <a:r>
              <a:rPr lang="en-AU" dirty="0">
                <a:hlinkClick r:id="rId1"/>
              </a:rPr>
              <a:t>http://www.internetlivestats.com/one-second/</a:t>
            </a:r>
            <a:endParaRPr lang="en-AU" dirty="0"/>
          </a:p>
          <a:p>
            <a:endParaRPr lang="en-AU"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Extended </a:t>
            </a:r>
            <a:r>
              <a:rPr lang="en-US" dirty="0"/>
              <a:t>Big Data Characteristics: 6V</a:t>
            </a:r>
            <a:endParaRPr lang="en-AU" dirty="0"/>
          </a:p>
        </p:txBody>
      </p:sp>
      <p:sp>
        <p:nvSpPr>
          <p:cNvPr id="34819" name="Content Placeholder 2"/>
          <p:cNvSpPr>
            <a:spLocks noGrp="1"/>
          </p:cNvSpPr>
          <p:nvPr>
            <p:ph idx="1"/>
          </p:nvPr>
        </p:nvSpPr>
        <p:spPr/>
        <p:txBody>
          <a:bodyPr/>
          <a:lstStyle/>
          <a:p>
            <a:r>
              <a:rPr lang="en-AU" altLang="en-US"/>
              <a:t>Volume: In a big data environment, the amounts of data collected and processed are much larger than those stored in typical relational databases.</a:t>
            </a:r>
            <a:endParaRPr lang="en-AU" altLang="en-US"/>
          </a:p>
          <a:p>
            <a:r>
              <a:rPr lang="en-AU" altLang="en-US"/>
              <a:t>Variety: Big data consists of a rich variety of data types.</a:t>
            </a:r>
            <a:endParaRPr lang="en-AU" altLang="en-US"/>
          </a:p>
          <a:p>
            <a:r>
              <a:rPr lang="en-AU" altLang="en-US"/>
              <a:t>Velocity: Big data arrives to the organization at high speeds and from multiple sources simultaneously.</a:t>
            </a:r>
            <a:endParaRPr lang="en-AU" altLang="en-US"/>
          </a:p>
          <a:p>
            <a:endParaRPr lang="en-AU" altLang="en-US"/>
          </a:p>
          <a:p>
            <a:r>
              <a:rPr lang="en-AU" altLang="en-US">
                <a:solidFill>
                  <a:srgbClr val="FF0000"/>
                </a:solidFill>
              </a:rPr>
              <a:t>Veracity: Data quality issues are particularly challenging in a big data context.</a:t>
            </a:r>
            <a:endParaRPr lang="en-AU" altLang="en-US">
              <a:solidFill>
                <a:srgbClr val="FF0000"/>
              </a:solidFill>
            </a:endParaRPr>
          </a:p>
          <a:p>
            <a:r>
              <a:rPr lang="en-US" altLang="en-US">
                <a:solidFill>
                  <a:srgbClr val="FF0000"/>
                </a:solidFill>
              </a:rPr>
              <a:t>Visibility/Visualization: </a:t>
            </a:r>
            <a:r>
              <a:rPr lang="en-AU" altLang="en-US">
                <a:solidFill>
                  <a:srgbClr val="FF0000"/>
                </a:solidFill>
              </a:rPr>
              <a:t>After big data being processed, we need a way of presenting the data in a manner that’s readable and accessible. </a:t>
            </a:r>
            <a:endParaRPr lang="en-AU" altLang="en-US">
              <a:solidFill>
                <a:srgbClr val="FF0000"/>
              </a:solidFill>
            </a:endParaRPr>
          </a:p>
          <a:p>
            <a:r>
              <a:rPr lang="en-AU" altLang="en-US">
                <a:solidFill>
                  <a:srgbClr val="FF0000"/>
                </a:solidFill>
              </a:rPr>
              <a:t>Value: Ultimately, big data is meaningless if it does not provide value toward some meaningful goal.</a:t>
            </a:r>
            <a:endParaRPr lang="en-AU"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animEffect transition="in" filter="fade">
                                      <p:cBhvr>
                                        <p:cTn id="7" dur="500"/>
                                        <p:tgtEl>
                                          <p:spTgt spid="3481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19">
                                            <p:txEl>
                                              <p:pRg st="5" end="5"/>
                                            </p:txEl>
                                          </p:spTgt>
                                        </p:tgtEl>
                                        <p:attrNameLst>
                                          <p:attrName>style.visibility</p:attrName>
                                        </p:attrNameLst>
                                      </p:cBhvr>
                                      <p:to>
                                        <p:strVal val="visible"/>
                                      </p:to>
                                    </p:set>
                                    <p:animEffect transition="in" filter="fade">
                                      <p:cBhvr>
                                        <p:cTn id="10" dur="500"/>
                                        <p:tgtEl>
                                          <p:spTgt spid="3481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819">
                                            <p:txEl>
                                              <p:pRg st="6" end="6"/>
                                            </p:txEl>
                                          </p:spTgt>
                                        </p:tgtEl>
                                        <p:attrNameLst>
                                          <p:attrName>style.visibility</p:attrName>
                                        </p:attrNameLst>
                                      </p:cBhvr>
                                      <p:to>
                                        <p:strVal val="visible"/>
                                      </p:to>
                                    </p:set>
                                    <p:animEffect transition="in" filter="fade">
                                      <p:cBhvr>
                                        <p:cTn id="13" dur="500"/>
                                        <p:tgtEl>
                                          <p:spTgt spid="348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ea typeface="宋体" pitchFamily="2" charset="-122"/>
              </a:rPr>
              <a:t>Veracity (Quality &amp; Trust)</a:t>
            </a:r>
            <a:endParaRPr lang="en-AU" dirty="0"/>
          </a:p>
        </p:txBody>
      </p:sp>
      <p:sp>
        <p:nvSpPr>
          <p:cNvPr id="33795" name="Content Placeholder 2"/>
          <p:cNvSpPr>
            <a:spLocks noGrp="1"/>
          </p:cNvSpPr>
          <p:nvPr>
            <p:ph idx="1"/>
          </p:nvPr>
        </p:nvSpPr>
        <p:spPr/>
        <p:txBody>
          <a:bodyPr/>
          <a:lstStyle/>
          <a:p>
            <a:r>
              <a:rPr kumimoji="0" lang="en-US" altLang="zh-CN" i="1"/>
              <a:t>Data  =  quantity +  quality</a:t>
            </a:r>
            <a:endParaRPr kumimoji="0" lang="zh-CN" altLang="en-US" i="1"/>
          </a:p>
          <a:p>
            <a:r>
              <a:rPr lang="en-AU" altLang="en-US"/>
              <a:t>When we talk about big data, we typically mean its quantity:</a:t>
            </a:r>
            <a:endParaRPr lang="en-AU" altLang="en-US"/>
          </a:p>
          <a:p>
            <a:pPr lvl="1"/>
            <a:r>
              <a:rPr lang="en-AU" altLang="en-US"/>
              <a:t>What capacity of a system provides to cope with the sheer size of the data?</a:t>
            </a:r>
            <a:endParaRPr lang="en-AU" altLang="en-US"/>
          </a:p>
          <a:p>
            <a:pPr lvl="1"/>
            <a:r>
              <a:rPr lang="en-AU" altLang="en-US"/>
              <a:t>Is a query feasible on big data within our available resources?</a:t>
            </a:r>
            <a:endParaRPr lang="en-AU" altLang="en-US"/>
          </a:p>
          <a:p>
            <a:pPr lvl="1"/>
            <a:r>
              <a:rPr lang="en-AU" altLang="en-US"/>
              <a:t>How can we make our queries tractable on big data?</a:t>
            </a:r>
            <a:endParaRPr lang="en-AU" altLang="en-US"/>
          </a:p>
          <a:p>
            <a:pPr lvl="1"/>
            <a:r>
              <a:rPr lang="en-AU" altLang="en-US"/>
              <a:t>. . . </a:t>
            </a:r>
            <a:endParaRPr lang="en-AU" altLang="en-US"/>
          </a:p>
          <a:p>
            <a:r>
              <a:rPr kumimoji="0" lang="en-US" altLang="zh-CN">
                <a:solidFill>
                  <a:srgbClr val="FF0000"/>
                </a:solidFill>
              </a:rPr>
              <a:t>Can we trust the answers to our queries?</a:t>
            </a:r>
            <a:endParaRPr kumimoji="0" lang="zh-CN" altLang="en-US">
              <a:solidFill>
                <a:srgbClr val="FF0000"/>
              </a:solidFill>
            </a:endParaRPr>
          </a:p>
          <a:p>
            <a:pPr lvl="1"/>
            <a:r>
              <a:rPr kumimoji="0" lang="en-US" altLang="zh-CN">
                <a:solidFill>
                  <a:srgbClr val="000000"/>
                </a:solidFill>
              </a:rPr>
              <a:t>Dirty data routinely lead to misleading financial reports, strategic business planning decision</a:t>
            </a:r>
            <a:r>
              <a:rPr kumimoji="0" lang="en-US" altLang="zh-CN" sz="1600">
                <a:solidFill>
                  <a:srgbClr val="000000"/>
                </a:solidFill>
              </a:rPr>
              <a:t> </a:t>
            </a:r>
            <a:r>
              <a:rPr kumimoji="0" lang="en-US" altLang="zh-CN" sz="1600">
                <a:solidFill>
                  <a:srgbClr val="000000"/>
                </a:solidFill>
                <a:sym typeface="Symbol" pitchFamily="18" charset="2"/>
              </a:rPr>
              <a:t></a:t>
            </a:r>
            <a:r>
              <a:rPr kumimoji="0" lang="en-US" altLang="zh-CN" sz="1600">
                <a:solidFill>
                  <a:srgbClr val="000000"/>
                </a:solidFill>
              </a:rPr>
              <a:t> </a:t>
            </a:r>
            <a:r>
              <a:rPr kumimoji="0" lang="en-US" altLang="zh-CN">
                <a:solidFill>
                  <a:srgbClr val="C00000"/>
                </a:solidFill>
                <a:sym typeface="Symbol" pitchFamily="18" charset="2"/>
              </a:rPr>
              <a:t>loss of revenue, credibility and customers, disastrous consequences</a:t>
            </a:r>
            <a:endParaRPr lang="en-US" altLang="zh-CN">
              <a:solidFill>
                <a:srgbClr val="C00000"/>
              </a:solidFill>
            </a:endParaRPr>
          </a:p>
          <a:p>
            <a:r>
              <a:rPr kumimoji="0" lang="en-US" altLang="zh-CN" i="1">
                <a:solidFill>
                  <a:srgbClr val="7030A0"/>
                </a:solidFill>
              </a:rPr>
              <a:t>The study of data quality is as important as data quantity</a:t>
            </a:r>
            <a:endParaRPr kumimoji="0" lang="zh-CN" altLang="en-US" i="1">
              <a:solidFill>
                <a:srgbClr val="7030A0"/>
              </a:solidFill>
            </a:endParaRPr>
          </a:p>
          <a:p>
            <a:endParaRPr lang="en-AU"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Data in real-life is often dirty</a:t>
            </a:r>
            <a:endParaRPr lang="en-AU" dirty="0"/>
          </a:p>
        </p:txBody>
      </p:sp>
      <p:pic>
        <p:nvPicPr>
          <p:cNvPr id="34819" name="Picture 3"/>
          <p:cNvPicPr>
            <a:picLocks noChangeAspect="1" noChangeArrowheads="1"/>
          </p:cNvPicPr>
          <p:nvPr/>
        </p:nvPicPr>
        <p:blipFill>
          <a:blip r:embed="rId1">
            <a:extLst>
              <a:ext uri="{28A0092B-C50C-407E-A947-70E740481C1C}">
                <a14:useLocalDpi xmlns:a14="http://schemas.microsoft.com/office/drawing/2010/main" val="0"/>
              </a:ext>
            </a:extLst>
          </a:blip>
          <a:srcRect l="604" t="10344" r="604" b="940"/>
          <a:stretch>
            <a:fillRect/>
          </a:stretch>
        </p:blipFill>
        <p:spPr bwMode="auto">
          <a:xfrm>
            <a:off x="1366838" y="1585913"/>
            <a:ext cx="640873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AutoShape 6"/>
          <p:cNvSpPr>
            <a:spLocks noChangeArrowheads="1"/>
          </p:cNvSpPr>
          <p:nvPr/>
        </p:nvSpPr>
        <p:spPr bwMode="auto">
          <a:xfrm>
            <a:off x="4948238" y="4325938"/>
            <a:ext cx="3095625" cy="915987"/>
          </a:xfrm>
          <a:prstGeom prst="wedgeRoundRectCallout">
            <a:avLst>
              <a:gd name="adj1" fmla="val 8463"/>
              <a:gd name="adj2" fmla="val -90208"/>
              <a:gd name="adj3" fmla="val 16667"/>
            </a:avLst>
          </a:prstGeom>
          <a:solidFill>
            <a:srgbClr val="FFFF99"/>
          </a:solidFill>
          <a:ln w="9525">
            <a:solidFill>
              <a:schemeClr val="tx1"/>
            </a:solidFill>
            <a:miter lim="800000"/>
          </a:ln>
        </p:spPr>
        <p:txBody>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 typeface="Wingdings" charset="2"/>
              <a:buNone/>
            </a:pPr>
            <a:r>
              <a:rPr kumimoji="0" lang="en-US" altLang="zh-CN" sz="2000">
                <a:latin typeface="Times New Roman" pitchFamily="18" charset="0"/>
                <a:ea typeface="宋体" pitchFamily="2" charset="-122"/>
              </a:rPr>
              <a:t>500,000 </a:t>
            </a:r>
            <a:r>
              <a:rPr kumimoji="0" lang="en-US" altLang="zh-CN" sz="2000">
                <a:solidFill>
                  <a:srgbClr val="FF0000"/>
                </a:solidFill>
                <a:latin typeface="Times New Roman" pitchFamily="18" charset="0"/>
                <a:ea typeface="宋体" pitchFamily="2" charset="-122"/>
              </a:rPr>
              <a:t>dead</a:t>
            </a:r>
            <a:r>
              <a:rPr kumimoji="0" lang="en-US" altLang="zh-CN" sz="2000">
                <a:latin typeface="Times New Roman" pitchFamily="18" charset="0"/>
                <a:ea typeface="宋体" pitchFamily="2" charset="-122"/>
              </a:rPr>
              <a:t> people retain active Medicare cards</a:t>
            </a:r>
            <a:endParaRPr kumimoji="0" lang="zh-CN" altLang="en-US" sz="2000">
              <a:latin typeface="Times New Roman" pitchFamily="18" charset="0"/>
              <a:ea typeface="宋体" pitchFamily="2" charset="-122"/>
            </a:endParaRPr>
          </a:p>
        </p:txBody>
      </p:sp>
      <p:sp>
        <p:nvSpPr>
          <p:cNvPr id="32774" name="AutoShape 8"/>
          <p:cNvSpPr>
            <a:spLocks noChangeArrowheads="1"/>
          </p:cNvSpPr>
          <p:nvPr/>
        </p:nvSpPr>
        <p:spPr bwMode="auto">
          <a:xfrm>
            <a:off x="4751388" y="1154113"/>
            <a:ext cx="3744912" cy="1081087"/>
          </a:xfrm>
          <a:prstGeom prst="wedgeRoundRectCallout">
            <a:avLst>
              <a:gd name="adj1" fmla="val -55764"/>
              <a:gd name="adj2" fmla="val 50880"/>
              <a:gd name="adj3" fmla="val 16667"/>
            </a:avLst>
          </a:prstGeom>
          <a:solidFill>
            <a:srgbClr val="FFFF99"/>
          </a:solidFill>
          <a:ln w="9525">
            <a:solidFill>
              <a:schemeClr val="tx1"/>
            </a:solidFill>
            <a:miter lim="800000"/>
          </a:ln>
        </p:spPr>
        <p:txBody>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US" altLang="zh-CN" sz="2000">
                <a:solidFill>
                  <a:srgbClr val="FF0000"/>
                </a:solidFill>
                <a:latin typeface="Times New Roman" pitchFamily="18" charset="0"/>
                <a:ea typeface="宋体" pitchFamily="2" charset="-122"/>
              </a:rPr>
              <a:t>81</a:t>
            </a:r>
            <a:r>
              <a:rPr kumimoji="0" lang="en-US" altLang="zh-CN" sz="2000">
                <a:latin typeface="Times New Roman" pitchFamily="18" charset="0"/>
                <a:ea typeface="宋体" pitchFamily="2" charset="-122"/>
              </a:rPr>
              <a:t> million National Insurance numbers but only </a:t>
            </a:r>
            <a:r>
              <a:rPr kumimoji="0" lang="en-US" altLang="zh-CN" sz="2000">
                <a:solidFill>
                  <a:srgbClr val="FF0000"/>
                </a:solidFill>
                <a:latin typeface="Times New Roman" pitchFamily="18" charset="0"/>
                <a:ea typeface="宋体" pitchFamily="2" charset="-122"/>
              </a:rPr>
              <a:t>60</a:t>
            </a:r>
            <a:r>
              <a:rPr kumimoji="0" lang="en-US" altLang="zh-CN" sz="2000">
                <a:latin typeface="Times New Roman" pitchFamily="18" charset="0"/>
                <a:ea typeface="宋体" pitchFamily="2" charset="-122"/>
              </a:rPr>
              <a:t> million eligible citizens</a:t>
            </a:r>
            <a:endParaRPr kumimoji="0" lang="zh-CN" altLang="en-US" sz="2000">
              <a:latin typeface="Times New Roman" pitchFamily="18" charset="0"/>
              <a:ea typeface="宋体" pitchFamily="2" charset="-122"/>
            </a:endParaRPr>
          </a:p>
        </p:txBody>
      </p:sp>
      <p:sp>
        <p:nvSpPr>
          <p:cNvPr id="32776" name="AutoShape 13"/>
          <p:cNvSpPr>
            <a:spLocks noChangeArrowheads="1"/>
          </p:cNvSpPr>
          <p:nvPr/>
        </p:nvSpPr>
        <p:spPr bwMode="auto">
          <a:xfrm>
            <a:off x="647700" y="2738438"/>
            <a:ext cx="2952750" cy="971550"/>
          </a:xfrm>
          <a:prstGeom prst="wedgeRoundRectCallout">
            <a:avLst>
              <a:gd name="adj1" fmla="val 25269"/>
              <a:gd name="adj2" fmla="val -77616"/>
              <a:gd name="adj3" fmla="val 16667"/>
            </a:avLst>
          </a:prstGeom>
          <a:solidFill>
            <a:srgbClr val="FFFF99"/>
          </a:solidFill>
          <a:ln w="9525">
            <a:solidFill>
              <a:schemeClr val="tx1"/>
            </a:solidFill>
            <a:miter lim="800000"/>
          </a:ln>
        </p:spPr>
        <p:txBody>
          <a:bodyPr tIns="10800" bIns="10800"/>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US" altLang="zh-CN" sz="2000">
                <a:latin typeface="Times New Roman" pitchFamily="18" charset="0"/>
                <a:ea typeface="宋体" pitchFamily="2" charset="-122"/>
              </a:rPr>
              <a:t>98000 </a:t>
            </a:r>
            <a:r>
              <a:rPr kumimoji="0" lang="en-US" altLang="zh-CN" sz="2000">
                <a:solidFill>
                  <a:srgbClr val="FF0000"/>
                </a:solidFill>
                <a:latin typeface="Times New Roman" pitchFamily="18" charset="0"/>
                <a:ea typeface="宋体" pitchFamily="2" charset="-122"/>
              </a:rPr>
              <a:t>deaths</a:t>
            </a:r>
            <a:r>
              <a:rPr kumimoji="0" lang="en-US" altLang="zh-CN" sz="2000">
                <a:latin typeface="Times New Roman" pitchFamily="18" charset="0"/>
                <a:ea typeface="宋体" pitchFamily="2" charset="-122"/>
              </a:rPr>
              <a:t> each year, caused by errors in medical data</a:t>
            </a:r>
            <a:endParaRPr kumimoji="0" lang="zh-CN" altLang="en-US" sz="2000">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fade">
                                      <p:cBhvr>
                                        <p:cTn id="7" dur="500"/>
                                        <p:tgtEl>
                                          <p:spTgt spid="327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76"/>
                                        </p:tgtEl>
                                        <p:attrNameLst>
                                          <p:attrName>style.visibility</p:attrName>
                                        </p:attrNameLst>
                                      </p:cBhvr>
                                      <p:to>
                                        <p:strVal val="visible"/>
                                      </p:to>
                                    </p:set>
                                    <p:animEffect transition="in" filter="fade">
                                      <p:cBhvr>
                                        <p:cTn id="12" dur="500"/>
                                        <p:tgtEl>
                                          <p:spTgt spid="327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fade">
                                      <p:cBhvr>
                                        <p:cTn id="1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4" grpId="0" animBg="1"/>
      <p:bldP spid="3277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Visibility/Visualization</a:t>
            </a:r>
            <a:endParaRPr lang="en-AU" dirty="0"/>
          </a:p>
        </p:txBody>
      </p:sp>
      <p:sp>
        <p:nvSpPr>
          <p:cNvPr id="35843" name="Content Placeholder 2"/>
          <p:cNvSpPr>
            <a:spLocks noGrp="1"/>
          </p:cNvSpPr>
          <p:nvPr>
            <p:ph idx="1"/>
          </p:nvPr>
        </p:nvSpPr>
        <p:spPr/>
        <p:txBody>
          <a:bodyPr/>
          <a:lstStyle/>
          <a:p>
            <a:r>
              <a:rPr lang="en-US" altLang="en-US" dirty="0"/>
              <a:t>Visibility: </a:t>
            </a:r>
            <a:r>
              <a:rPr lang="en-AU" dirty="0"/>
              <a:t>the state of being able to see or be seen is implied. </a:t>
            </a:r>
            <a:endParaRPr lang="en-AU" altLang="en-US" dirty="0"/>
          </a:p>
          <a:p>
            <a:pPr lvl="1"/>
            <a:r>
              <a:rPr lang="en-AU" altLang="en-US" dirty="0"/>
              <a:t>Big Data – visibility = Black Hole?</a:t>
            </a:r>
            <a:endParaRPr lang="en-AU" altLang="en-US" dirty="0"/>
          </a:p>
          <a:p>
            <a:endParaRPr lang="en-US" altLang="en-US" dirty="0"/>
          </a:p>
          <a:p>
            <a:r>
              <a:rPr lang="en-US" altLang="en-US" dirty="0"/>
              <a:t>Visualization: </a:t>
            </a:r>
            <a:r>
              <a:rPr lang="en-AU" dirty="0"/>
              <a:t>Making all that vast amount of data comprehensible in a manner that is easy to understand and read.</a:t>
            </a:r>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Big data visualization tools:</a:t>
            </a:r>
            <a:endParaRPr lang="en-AU" altLang="en-US" dirty="0"/>
          </a:p>
        </p:txBody>
      </p:sp>
      <p:pic>
        <p:nvPicPr>
          <p:cNvPr id="3584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4500" y="5838667"/>
            <a:ext cx="5715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hicago City of Big Data Exhi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950" y="2931159"/>
            <a:ext cx="4947443" cy="197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p:nvSpPr>
        <p:spPr bwMode="auto">
          <a:xfrm>
            <a:off x="2012950" y="5017293"/>
            <a:ext cx="5143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AU" altLang="en-US" dirty="0">
                <a:hlinkClick r:id="rId3"/>
              </a:rPr>
              <a:t>A visualization of Divvy bike rides across Chicago</a:t>
            </a:r>
            <a:endParaRPr kumimoji="0" lang="en-AU"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a:t>
            </a:r>
            <a:endParaRPr lang="en-AU" dirty="0"/>
          </a:p>
        </p:txBody>
      </p:sp>
      <p:sp>
        <p:nvSpPr>
          <p:cNvPr id="36867" name="Content Placeholder 2"/>
          <p:cNvSpPr>
            <a:spLocks noGrp="1"/>
          </p:cNvSpPr>
          <p:nvPr>
            <p:ph idx="1"/>
          </p:nvPr>
        </p:nvSpPr>
        <p:spPr/>
        <p:txBody>
          <a:bodyPr/>
          <a:lstStyle/>
          <a:p>
            <a:r>
              <a:rPr lang="en-AU" altLang="en-US"/>
              <a:t>Big data is meaningless if it does not provide value toward some meaningful goal</a:t>
            </a:r>
            <a:endParaRPr lang="en-AU" altLang="en-US"/>
          </a:p>
        </p:txBody>
      </p:sp>
      <p:pic>
        <p:nvPicPr>
          <p:cNvPr id="36868" name="Picture 2" descr="https://www.nissatech.com/wp-content/uploads/2015/12/big-data-to-big-valu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8375" y="2473325"/>
            <a:ext cx="68580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Big Data: 6V in Summary</a:t>
            </a:r>
            <a:endParaRPr lang="en-AU" dirty="0"/>
          </a:p>
        </p:txBody>
      </p:sp>
      <p:pic>
        <p:nvPicPr>
          <p:cNvPr id="3789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8150" y="1514475"/>
            <a:ext cx="8255000" cy="3709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2" name="TextBox 2"/>
          <p:cNvSpPr txBox="1">
            <a:spLocks noChangeArrowheads="1"/>
          </p:cNvSpPr>
          <p:nvPr/>
        </p:nvSpPr>
        <p:spPr bwMode="auto">
          <a:xfrm>
            <a:off x="504825" y="5505450"/>
            <a:ext cx="8188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AU" altLang="en-US">
                <a:solidFill>
                  <a:srgbClr val="FF0000"/>
                </a:solidFill>
              </a:rPr>
              <a:t>Transforming Energy and Utilities through Big Data &amp; Analytics. By Anders Quitzau@IBM</a:t>
            </a:r>
            <a:endParaRPr kumimoji="0" lang="en-AU" altLang="en-US">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Course Info</a:t>
            </a:r>
            <a:endParaRPr lang="en-AU" dirty="0"/>
          </a:p>
        </p:txBody>
      </p:sp>
      <p:sp>
        <p:nvSpPr>
          <p:cNvPr id="5123" name="Content Placeholder 2"/>
          <p:cNvSpPr>
            <a:spLocks noGrp="1"/>
          </p:cNvSpPr>
          <p:nvPr>
            <p:ph idx="1"/>
          </p:nvPr>
        </p:nvSpPr>
        <p:spPr/>
        <p:txBody>
          <a:bodyPr/>
          <a:lstStyle/>
          <a:p>
            <a:pPr>
              <a:defRPr/>
            </a:pPr>
            <a:r>
              <a:rPr lang="en-US" altLang="en-US" dirty="0"/>
              <a:t>Lectures</a:t>
            </a:r>
            <a:r>
              <a:rPr lang="zh-CN" altLang="en-US" dirty="0"/>
              <a:t>： </a:t>
            </a:r>
            <a:r>
              <a:rPr lang="en-US" altLang="zh-CN" dirty="0"/>
              <a:t>6</a:t>
            </a:r>
            <a:r>
              <a:rPr lang="zh-CN" altLang="en-US" dirty="0"/>
              <a:t>：</a:t>
            </a:r>
            <a:r>
              <a:rPr lang="en-US" altLang="zh-CN" dirty="0"/>
              <a:t>00 – 9:00 pm (Wednesday)</a:t>
            </a:r>
            <a:endParaRPr lang="en-US" altLang="zh-CN" dirty="0"/>
          </a:p>
          <a:p>
            <a:pPr>
              <a:defRPr/>
            </a:pPr>
            <a:r>
              <a:rPr lang="en-US" altLang="en-US" dirty="0"/>
              <a:t>Location: </a:t>
            </a:r>
            <a:endParaRPr lang="en-US" altLang="en-US" dirty="0"/>
          </a:p>
          <a:p>
            <a:pPr lvl="1">
              <a:defRPr/>
            </a:pPr>
            <a:r>
              <a:rPr lang="en-AU" dirty="0"/>
              <a:t>Ritchie Theatre (K-G19-LG02)</a:t>
            </a:r>
            <a:endParaRPr lang="en-US" altLang="en-US" dirty="0"/>
          </a:p>
          <a:p>
            <a:pPr>
              <a:defRPr/>
            </a:pPr>
            <a:r>
              <a:rPr lang="en-US" altLang="en-US" dirty="0"/>
              <a:t>Labs: Weeks 2-13</a:t>
            </a:r>
            <a:endParaRPr lang="en-US" altLang="en-US" dirty="0"/>
          </a:p>
          <a:p>
            <a:pPr>
              <a:defRPr/>
            </a:pPr>
            <a:r>
              <a:rPr lang="en-US" altLang="en-US" dirty="0"/>
              <a:t>Consultation (Weeks 1-12): </a:t>
            </a:r>
            <a:r>
              <a:rPr lang="fr-FR" altLang="en-US" dirty="0"/>
              <a:t>Questions </a:t>
            </a:r>
            <a:r>
              <a:rPr lang="en-US" altLang="en-US" i="1" dirty="0"/>
              <a:t>regarding</a:t>
            </a:r>
            <a:r>
              <a:rPr lang="en-US" altLang="en-US" dirty="0"/>
              <a:t> </a:t>
            </a:r>
            <a:r>
              <a:rPr lang="fr-FR" altLang="en-US" i="1" dirty="0"/>
              <a:t>lectures, course </a:t>
            </a:r>
            <a:r>
              <a:rPr lang="en-US" altLang="en-US" i="1" dirty="0"/>
              <a:t>materials</a:t>
            </a:r>
            <a:r>
              <a:rPr lang="fr-FR" altLang="en-US" i="1" dirty="0"/>
              <a:t>, assignements, exam, etc.</a:t>
            </a:r>
            <a:endParaRPr lang="en-US" altLang="en-US" i="1" dirty="0"/>
          </a:p>
          <a:p>
            <a:pPr lvl="1">
              <a:defRPr/>
            </a:pPr>
            <a:r>
              <a:rPr lang="en-US" altLang="en-US" dirty="0"/>
              <a:t>Time: 3:00 – 4:00 pm (</a:t>
            </a:r>
            <a:r>
              <a:rPr lang="en-US" altLang="zh-CN" dirty="0"/>
              <a:t>Wednesday</a:t>
            </a:r>
            <a:r>
              <a:rPr lang="en-US" altLang="en-US" dirty="0"/>
              <a:t>)</a:t>
            </a:r>
            <a:endParaRPr lang="en-US" altLang="en-US" dirty="0"/>
          </a:p>
          <a:p>
            <a:pPr lvl="1">
              <a:defRPr/>
            </a:pPr>
            <a:r>
              <a:rPr lang="en-US" altLang="en-US" dirty="0"/>
              <a:t>Place: 201D</a:t>
            </a:r>
            <a:r>
              <a:rPr lang="en-AU" altLang="en-US" dirty="0"/>
              <a:t>,</a:t>
            </a:r>
            <a:r>
              <a:rPr lang="en-US" altLang="en-US" dirty="0"/>
              <a:t> K-17</a:t>
            </a:r>
            <a:endParaRPr lang="en-AU" altLang="en-US" dirty="0"/>
          </a:p>
          <a:p>
            <a:pPr>
              <a:defRPr/>
            </a:pPr>
            <a:r>
              <a:rPr lang="en-US" altLang="en-US" dirty="0"/>
              <a:t>TA: </a:t>
            </a:r>
            <a:endParaRPr lang="en-US" altLang="en-US" dirty="0"/>
          </a:p>
          <a:p>
            <a:pPr lvl="1">
              <a:defRPr/>
            </a:pPr>
            <a:r>
              <a:rPr lang="en-US" altLang="en-US" dirty="0" err="1"/>
              <a:t>Xuefeng</a:t>
            </a:r>
            <a:r>
              <a:rPr lang="en-US" altLang="en-US" dirty="0"/>
              <a:t> Chen, </a:t>
            </a:r>
            <a:r>
              <a:rPr lang="en-US" altLang="en-US" i="1" dirty="0"/>
              <a:t>xuefeng.chen@student.unsw.edu.au</a:t>
            </a:r>
            <a:endParaRPr lang="en-US" altLang="en-US" i="1" dirty="0"/>
          </a:p>
          <a:p>
            <a:pPr>
              <a:defRPr/>
            </a:pPr>
            <a:r>
              <a:rPr lang="en-US" altLang="en-US" dirty="0"/>
              <a:t>Tutors: </a:t>
            </a:r>
            <a:r>
              <a:rPr lang="en-US" altLang="en-US" dirty="0" err="1"/>
              <a:t>Xuefeng</a:t>
            </a:r>
            <a:r>
              <a:rPr lang="en-US" altLang="en-US" dirty="0"/>
              <a:t> Chen, Kai Wang, </a:t>
            </a:r>
            <a:r>
              <a:rPr lang="en-US" altLang="en-US" dirty="0" err="1"/>
              <a:t>Che</a:t>
            </a:r>
            <a:r>
              <a:rPr lang="en-US" altLang="zh-CN" dirty="0" err="1"/>
              <a:t>n</a:t>
            </a:r>
            <a:r>
              <a:rPr lang="en-US" altLang="en-US" dirty="0" err="1"/>
              <a:t>ji</a:t>
            </a:r>
            <a:r>
              <a:rPr lang="en-US" altLang="en-US" dirty="0"/>
              <a:t> Huang, Yu Hao</a:t>
            </a:r>
            <a:endParaRPr lang="en-US" altLang="en-US" i="1" dirty="0"/>
          </a:p>
          <a:p>
            <a:pPr>
              <a:defRPr/>
            </a:pPr>
            <a:r>
              <a:rPr lang="en-US" altLang="en-US" dirty="0"/>
              <a:t>Discussion and QA: WebCMS3</a:t>
            </a: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Other V’s</a:t>
            </a:r>
            <a:endParaRPr lang="en-AU" dirty="0"/>
          </a:p>
        </p:txBody>
      </p:sp>
      <p:sp>
        <p:nvSpPr>
          <p:cNvPr id="38915" name="Content Placeholder 2"/>
          <p:cNvSpPr>
            <a:spLocks noGrp="1"/>
          </p:cNvSpPr>
          <p:nvPr>
            <p:ph idx="1"/>
          </p:nvPr>
        </p:nvSpPr>
        <p:spPr/>
        <p:txBody>
          <a:bodyPr/>
          <a:lstStyle/>
          <a:p>
            <a:r>
              <a:rPr lang="en-US" altLang="en-US" dirty="0"/>
              <a:t>Variability</a:t>
            </a:r>
            <a:endParaRPr lang="en-US" altLang="en-US" dirty="0"/>
          </a:p>
          <a:p>
            <a:pPr lvl="1"/>
            <a:r>
              <a:rPr lang="en-AU" altLang="en-US" sz="1600" dirty="0"/>
              <a:t>Variability refers to data whose meaning is constantly changing. This is particularly the case when gathering data relies on language processing. </a:t>
            </a:r>
            <a:endParaRPr lang="en-US" altLang="en-US" dirty="0"/>
          </a:p>
          <a:p>
            <a:r>
              <a:rPr lang="en-AU" altLang="en-US" dirty="0"/>
              <a:t>Viscosity  </a:t>
            </a:r>
            <a:endParaRPr lang="en-AU" altLang="en-US" dirty="0"/>
          </a:p>
          <a:p>
            <a:pPr lvl="1"/>
            <a:r>
              <a:rPr lang="en-AU" altLang="en-US" sz="1600" dirty="0"/>
              <a:t>This term is sometimes used to describe the latency or lag time in the data relative to the event being described.  We found that this is just as easily understood as an element of Velocity.</a:t>
            </a:r>
            <a:endParaRPr lang="en-US" altLang="en-US" dirty="0"/>
          </a:p>
          <a:p>
            <a:r>
              <a:rPr lang="en-US" altLang="en-US" dirty="0"/>
              <a:t>Volatility</a:t>
            </a:r>
            <a:endParaRPr lang="en-US" altLang="en-US" dirty="0"/>
          </a:p>
          <a:p>
            <a:pPr lvl="1"/>
            <a:r>
              <a:rPr lang="en-AU" altLang="en-US" dirty="0"/>
              <a:t>Big data volatility refers to how long is data valid and how long should it be stored. </a:t>
            </a:r>
            <a:r>
              <a:rPr lang="en-US" altLang="en-US" dirty="0"/>
              <a:t>You</a:t>
            </a:r>
            <a:r>
              <a:rPr lang="en-AU" altLang="en-US" dirty="0"/>
              <a:t> need to determine at what point is data no longer relevant to the current analysis.</a:t>
            </a:r>
            <a:endParaRPr lang="en-AU" altLang="en-US" dirty="0"/>
          </a:p>
          <a:p>
            <a:r>
              <a:rPr lang="en-US" altLang="en-US" dirty="0"/>
              <a:t>More V’s in the future …</a:t>
            </a:r>
            <a:endParaRPr lang="en-US" altLang="en-US" dirty="0"/>
          </a:p>
          <a:p>
            <a:pPr lvl="1"/>
            <a:r>
              <a:rPr lang="en-US" altLang="en-US" dirty="0"/>
              <a:t>How many v’s are there in big data? </a:t>
            </a:r>
            <a:r>
              <a:rPr lang="en-AU" altLang="en-US" dirty="0">
                <a:hlinkClick r:id="rId1"/>
              </a:rPr>
              <a:t>http://www.clc-ent.com/TBDE/Docs/vs.pdf</a:t>
            </a:r>
            <a:endParaRPr lang="en-AU" altLang="en-US" dirty="0"/>
          </a:p>
          <a:p>
            <a:pPr lvl="1"/>
            <a:endParaRPr lang="en-AU"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Tag Clouds of Big Data</a:t>
            </a:r>
            <a:endParaRPr lang="en-AU" dirty="0"/>
          </a:p>
        </p:txBody>
      </p:sp>
      <p:pic>
        <p:nvPicPr>
          <p:cNvPr id="39939" name="Picture 2" descr="http://www.isymmetry.com/assets/uploads/2015/02/big-data-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900" y="1123950"/>
            <a:ext cx="35464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1123950"/>
            <a:ext cx="3538537"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descr="http://previews.123rf.com/images/olechowski/olechowski1311/olechowski131100031/23796102-Big-data-concept-in-word-tag-cloud-on-black-background-Stock-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4030663"/>
            <a:ext cx="3546475"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descr="C:\Users\xcao\Desktop\bigdat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638" y="4030663"/>
            <a:ext cx="3538537"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Why Study Big Data Technologies?</a:t>
            </a:r>
            <a:endParaRPr lang="en-AU" dirty="0"/>
          </a:p>
        </p:txBody>
      </p:sp>
      <p:sp>
        <p:nvSpPr>
          <p:cNvPr id="3" name="Content Placeholder 2"/>
          <p:cNvSpPr>
            <a:spLocks noGrp="1"/>
          </p:cNvSpPr>
          <p:nvPr>
            <p:ph idx="1"/>
          </p:nvPr>
        </p:nvSpPr>
        <p:spPr/>
        <p:txBody>
          <a:bodyPr/>
          <a:lstStyle/>
          <a:p>
            <a:pPr>
              <a:lnSpc>
                <a:spcPct val="110000"/>
              </a:lnSpc>
              <a:buSzTx/>
              <a:defRPr/>
            </a:pPr>
            <a:r>
              <a:rPr lang="en-US" altLang="zh-CN" dirty="0"/>
              <a:t>The hottest topic in both research and industry</a:t>
            </a:r>
            <a:endParaRPr lang="en-US" altLang="zh-CN" dirty="0"/>
          </a:p>
          <a:p>
            <a:pPr>
              <a:lnSpc>
                <a:spcPct val="110000"/>
              </a:lnSpc>
              <a:buSzTx/>
              <a:defRPr/>
            </a:pPr>
            <a:r>
              <a:rPr lang="en-US" altLang="zh-CN" dirty="0"/>
              <a:t>Highly demanded in real world</a:t>
            </a:r>
            <a:endParaRPr lang="en-US" altLang="zh-CN" dirty="0"/>
          </a:p>
          <a:p>
            <a:pPr>
              <a:lnSpc>
                <a:spcPct val="110000"/>
              </a:lnSpc>
              <a:buSzTx/>
              <a:defRPr/>
            </a:pPr>
            <a:r>
              <a:rPr lang="en-US" altLang="zh-CN" dirty="0"/>
              <a:t>A promising future career</a:t>
            </a:r>
            <a:endParaRPr lang="en-US" altLang="zh-CN" dirty="0"/>
          </a:p>
          <a:p>
            <a:pPr lvl="1">
              <a:lnSpc>
                <a:spcPct val="110000"/>
              </a:lnSpc>
              <a:buSzTx/>
              <a:defRPr/>
            </a:pPr>
            <a:r>
              <a:rPr lang="en-US" altLang="zh-CN" dirty="0"/>
              <a:t>Research and development of big data systems: </a:t>
            </a:r>
            <a:endParaRPr lang="en-US" altLang="zh-CN" dirty="0"/>
          </a:p>
          <a:p>
            <a:pPr marL="457200" lvl="1" indent="0">
              <a:lnSpc>
                <a:spcPct val="110000"/>
              </a:lnSpc>
              <a:buSzTx/>
              <a:buFont typeface="Monotype Sorts" pitchFamily="36" charset="2"/>
              <a:buNone/>
              <a:defRPr/>
            </a:pPr>
            <a:r>
              <a:rPr lang="en-US" altLang="zh-CN" kern="1200" dirty="0">
                <a:ea typeface="宋体" pitchFamily="2" charset="-122"/>
              </a:rPr>
              <a:t>	distributed systems (</a:t>
            </a:r>
            <a:r>
              <a:rPr lang="en-US" altLang="zh-CN" kern="1200" dirty="0" err="1">
                <a:ea typeface="宋体" pitchFamily="2" charset="-122"/>
              </a:rPr>
              <a:t>eg</a:t>
            </a:r>
            <a:r>
              <a:rPr lang="en-US" altLang="zh-CN" kern="1200" dirty="0">
                <a:ea typeface="宋体" pitchFamily="2" charset="-122"/>
              </a:rPr>
              <a:t>, Hadoop), visualization tools, data 	warehouse, OLAP, data integration, data quality control, …</a:t>
            </a:r>
            <a:endParaRPr lang="en-US" altLang="zh-CN" kern="1200" dirty="0">
              <a:ea typeface="宋体" pitchFamily="2" charset="-122"/>
            </a:endParaRPr>
          </a:p>
          <a:p>
            <a:pPr lvl="1">
              <a:lnSpc>
                <a:spcPct val="110000"/>
              </a:lnSpc>
              <a:buSzTx/>
              <a:defRPr/>
            </a:pPr>
            <a:r>
              <a:rPr lang="en-US" altLang="zh-CN" dirty="0"/>
              <a:t>Big data applications:</a:t>
            </a:r>
            <a:endParaRPr lang="en-US" altLang="zh-CN" dirty="0"/>
          </a:p>
          <a:p>
            <a:pPr marL="457200" lvl="1" indent="0">
              <a:lnSpc>
                <a:spcPct val="110000"/>
              </a:lnSpc>
              <a:buSzTx/>
              <a:buFont typeface="Monotype Sorts" pitchFamily="36" charset="2"/>
              <a:buNone/>
              <a:defRPr/>
            </a:pPr>
            <a:r>
              <a:rPr lang="en-US" altLang="zh-CN" kern="1200" dirty="0">
                <a:ea typeface="宋体" pitchFamily="2" charset="-122"/>
              </a:rPr>
              <a:t>	social marketing, healthcare, …</a:t>
            </a:r>
            <a:endParaRPr lang="en-US" altLang="zh-CN" dirty="0"/>
          </a:p>
          <a:p>
            <a:pPr lvl="1">
              <a:lnSpc>
                <a:spcPct val="110000"/>
              </a:lnSpc>
              <a:buSzTx/>
              <a:defRPr/>
            </a:pPr>
            <a:r>
              <a:rPr lang="en-US" altLang="zh-CN" dirty="0">
                <a:sym typeface="Wingdings" charset="2"/>
              </a:rPr>
              <a:t>Data analysis: to get values out of big data</a:t>
            </a:r>
            <a:endParaRPr lang="en-US" altLang="zh-CN" dirty="0"/>
          </a:p>
          <a:p>
            <a:pPr marL="857250" lvl="2" indent="0">
              <a:lnSpc>
                <a:spcPct val="110000"/>
              </a:lnSpc>
              <a:buFontTx/>
              <a:buNone/>
              <a:defRPr/>
            </a:pPr>
            <a:r>
              <a:rPr lang="en-US" altLang="zh-CN" kern="1200" dirty="0">
                <a:ea typeface="宋体" pitchFamily="2" charset="-122"/>
                <a:sym typeface="Wingdings" charset="2"/>
              </a:rPr>
              <a:t>discovering and applying patterns, predicative analysis, business intelligence, privacy and security, … </a:t>
            </a:r>
            <a:endParaRPr lang="en-US" altLang="zh-CN" kern="1200" dirty="0">
              <a:ea typeface="宋体" pitchFamily="2" charset="-122"/>
              <a:sym typeface="Wingdings" charset="2"/>
            </a:endParaRPr>
          </a:p>
          <a:p>
            <a:pPr>
              <a:defRPr/>
            </a:pPr>
            <a:endParaRPr lang="en-US" dirty="0"/>
          </a:p>
          <a:p>
            <a:pPr>
              <a:defRPr/>
            </a:pPr>
            <a:r>
              <a:rPr lang="en-US" u="sng" dirty="0">
                <a:solidFill>
                  <a:srgbClr val="FF0000"/>
                </a:solidFill>
              </a:rPr>
              <a:t>Get enough credits</a:t>
            </a:r>
            <a:endParaRPr lang="en-AU" u="sng"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Big Data Open Source Tools</a:t>
            </a:r>
            <a:endParaRPr lang="en-AU" dirty="0"/>
          </a:p>
        </p:txBody>
      </p:sp>
      <p:pic>
        <p:nvPicPr>
          <p:cNvPr id="41987" name="Picture 2" descr="全球大数据7大阵营，你站哪队？"/>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7975" y="1139825"/>
            <a:ext cx="60960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will the course cover</a:t>
            </a:r>
            <a:endParaRPr lang="en-AU" dirty="0"/>
          </a:p>
        </p:txBody>
      </p:sp>
      <p:sp>
        <p:nvSpPr>
          <p:cNvPr id="43011" name="Content Placeholder 2"/>
          <p:cNvSpPr>
            <a:spLocks noGrp="1"/>
          </p:cNvSpPr>
          <p:nvPr>
            <p:ph idx="1"/>
          </p:nvPr>
        </p:nvSpPr>
        <p:spPr/>
        <p:txBody>
          <a:bodyPr/>
          <a:lstStyle/>
          <a:p>
            <a:r>
              <a:rPr lang="en-US" altLang="en-US" dirty="0"/>
              <a:t>Topic 1. Big data management tools</a:t>
            </a:r>
            <a:endParaRPr lang="en-US" altLang="en-US" dirty="0"/>
          </a:p>
          <a:p>
            <a:pPr lvl="1"/>
            <a:r>
              <a:rPr lang="en-US" altLang="en-US" dirty="0"/>
              <a:t>Apache Hadoop</a:t>
            </a:r>
            <a:endParaRPr lang="en-US" altLang="en-US" dirty="0"/>
          </a:p>
          <a:p>
            <a:pPr lvl="2"/>
            <a:r>
              <a:rPr lang="en-US" altLang="en-US" dirty="0"/>
              <a:t>MapReduce</a:t>
            </a:r>
            <a:endParaRPr lang="en-US" altLang="en-US" dirty="0"/>
          </a:p>
          <a:p>
            <a:pPr lvl="2"/>
            <a:r>
              <a:rPr lang="en-US" altLang="en-US" dirty="0"/>
              <a:t>YARN/HDFS/H</a:t>
            </a:r>
            <a:r>
              <a:rPr lang="en-US" altLang="zh-CN" dirty="0"/>
              <a:t>B</a:t>
            </a:r>
            <a:r>
              <a:rPr lang="en-US" altLang="en-US" dirty="0"/>
              <a:t>ase/Hive/Pig (briefly introduced)</a:t>
            </a:r>
            <a:endParaRPr lang="en-US" altLang="en-US" dirty="0"/>
          </a:p>
          <a:p>
            <a:pPr lvl="2"/>
            <a:r>
              <a:rPr lang="en-US" altLang="en-US" dirty="0"/>
              <a:t>Spark</a:t>
            </a:r>
            <a:endParaRPr lang="en-US" altLang="en-US" dirty="0"/>
          </a:p>
          <a:p>
            <a:pPr lvl="2"/>
            <a:r>
              <a:rPr lang="en-US" altLang="en-US" dirty="0"/>
              <a:t>AWS platform</a:t>
            </a:r>
            <a:endParaRPr lang="en-US" altLang="en-US" dirty="0"/>
          </a:p>
          <a:p>
            <a:pPr lvl="2"/>
            <a:r>
              <a:rPr lang="en-US" altLang="en-US" dirty="0"/>
              <a:t>Mahout/</a:t>
            </a:r>
            <a:r>
              <a:rPr lang="en-US" altLang="en-US" dirty="0" err="1"/>
              <a:t>MLlib</a:t>
            </a:r>
            <a:r>
              <a:rPr lang="en-US" altLang="en-US" dirty="0"/>
              <a:t> </a:t>
            </a:r>
            <a:r>
              <a:rPr lang="en-US" altLang="en-US" dirty="0">
                <a:solidFill>
                  <a:srgbClr val="FF0000"/>
                </a:solidFill>
              </a:rPr>
              <a:t>[tentative]</a:t>
            </a:r>
            <a:endParaRPr lang="en-US" altLang="en-US" dirty="0">
              <a:solidFill>
                <a:srgbClr val="FF0000"/>
              </a:solidFill>
            </a:endParaRPr>
          </a:p>
          <a:p>
            <a:pPr lvl="2"/>
            <a:endParaRPr lang="en-US" altLang="en-US" dirty="0"/>
          </a:p>
          <a:p>
            <a:r>
              <a:rPr lang="en-US" altLang="en-US" dirty="0"/>
              <a:t>Topic 2. </a:t>
            </a:r>
            <a:r>
              <a:rPr lang="en-US" altLang="zh-CN" dirty="0"/>
              <a:t>Big data typical applications</a:t>
            </a:r>
            <a:endParaRPr lang="en-US" altLang="en-US" dirty="0"/>
          </a:p>
          <a:p>
            <a:pPr lvl="1"/>
            <a:r>
              <a:rPr lang="en-US" altLang="en-US" dirty="0"/>
              <a:t>Finding similar items</a:t>
            </a:r>
            <a:endParaRPr lang="en-US" altLang="zh-CN" dirty="0"/>
          </a:p>
          <a:p>
            <a:pPr lvl="1"/>
            <a:r>
              <a:rPr lang="en-US" altLang="en-US" dirty="0"/>
              <a:t>Graph data processing</a:t>
            </a:r>
            <a:endParaRPr lang="en-US" altLang="en-US" dirty="0"/>
          </a:p>
          <a:p>
            <a:pPr lvl="1"/>
            <a:r>
              <a:rPr lang="en-US" altLang="en-US" dirty="0"/>
              <a:t>Data stream mining</a:t>
            </a:r>
            <a:endParaRPr lang="en-US" altLang="en-US" dirty="0"/>
          </a:p>
          <a:p>
            <a:pPr lvl="1"/>
            <a:r>
              <a:rPr lang="en-US" altLang="en-US" dirty="0"/>
              <a:t>Recommender Systems</a:t>
            </a: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Distributed processing is non-trivial	</a:t>
            </a:r>
            <a:endParaRPr lang="en-AU" dirty="0"/>
          </a:p>
        </p:txBody>
      </p:sp>
      <p:sp>
        <p:nvSpPr>
          <p:cNvPr id="44035" name="Content Placeholder 2"/>
          <p:cNvSpPr>
            <a:spLocks noGrp="1"/>
          </p:cNvSpPr>
          <p:nvPr>
            <p:ph idx="1"/>
          </p:nvPr>
        </p:nvSpPr>
        <p:spPr/>
        <p:txBody>
          <a:bodyPr/>
          <a:lstStyle/>
          <a:p>
            <a:r>
              <a:rPr lang="en-US" altLang="en-US"/>
              <a:t>How to assign tasks to different workers in an efficient way?</a:t>
            </a:r>
            <a:endParaRPr lang="en-US" altLang="en-US"/>
          </a:p>
          <a:p>
            <a:r>
              <a:rPr lang="en-US" altLang="en-US"/>
              <a:t>What happens if tasks fail?</a:t>
            </a:r>
            <a:endParaRPr lang="en-US" altLang="en-US"/>
          </a:p>
          <a:p>
            <a:r>
              <a:rPr lang="en-US" altLang="en-US"/>
              <a:t>How do workers exchange results?</a:t>
            </a:r>
            <a:endParaRPr lang="en-US" altLang="en-US"/>
          </a:p>
          <a:p>
            <a:r>
              <a:rPr lang="en-US" altLang="en-US"/>
              <a:t>How to synchronize distributed tasks allocated to different workers?</a:t>
            </a:r>
            <a:endParaRPr lang="en-US" altLang="en-US"/>
          </a:p>
          <a:p>
            <a:endParaRPr lang="en-AU" altLang="en-US"/>
          </a:p>
        </p:txBody>
      </p:sp>
      <p:pic>
        <p:nvPicPr>
          <p:cNvPr id="44036"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83113" y="3146425"/>
            <a:ext cx="324167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Big data storage is challenging</a:t>
            </a:r>
            <a:endParaRPr lang="en-US" dirty="0"/>
          </a:p>
        </p:txBody>
      </p:sp>
      <p:sp>
        <p:nvSpPr>
          <p:cNvPr id="45059" name="Content Placeholder 2"/>
          <p:cNvSpPr>
            <a:spLocks noGrp="1"/>
          </p:cNvSpPr>
          <p:nvPr>
            <p:ph idx="1"/>
          </p:nvPr>
        </p:nvSpPr>
        <p:spPr/>
        <p:txBody>
          <a:bodyPr/>
          <a:lstStyle/>
          <a:p>
            <a:r>
              <a:rPr lang="en-US" altLang="en-US"/>
              <a:t>Data Volumes are massive</a:t>
            </a:r>
            <a:endParaRPr lang="en-US" altLang="en-US"/>
          </a:p>
          <a:p>
            <a:r>
              <a:rPr lang="en-US" altLang="en-US"/>
              <a:t>Reliability of Storing PBs of data is challenging</a:t>
            </a:r>
            <a:endParaRPr lang="en-US" altLang="en-US"/>
          </a:p>
          <a:p>
            <a:r>
              <a:rPr lang="en-US" altLang="en-US"/>
              <a:t>All kinds of failures: Disk/Hardware/Network Failures</a:t>
            </a:r>
            <a:endParaRPr lang="en-US" altLang="en-US"/>
          </a:p>
          <a:p>
            <a:r>
              <a:rPr lang="en-US" altLang="en-US"/>
              <a:t>Probability of failures simply increase with the number of machines …</a:t>
            </a:r>
            <a:endParaRPr lang="en-US" altLang="en-US"/>
          </a:p>
        </p:txBody>
      </p:sp>
      <p:pic>
        <p:nvPicPr>
          <p:cNvPr id="45060" name="Picture 2" descr="http://core0.staticworld.net/images/article/2014/12/oliver-b-_blog-image-100533656-primary.idg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7575" y="2852738"/>
            <a:ext cx="448945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What is Hadoop</a:t>
            </a:r>
            <a:endParaRPr lang="en-AU" dirty="0"/>
          </a:p>
        </p:txBody>
      </p:sp>
      <p:sp>
        <p:nvSpPr>
          <p:cNvPr id="46083" name="Content Placeholder 2"/>
          <p:cNvSpPr>
            <a:spLocks noGrp="1"/>
          </p:cNvSpPr>
          <p:nvPr>
            <p:ph idx="1"/>
          </p:nvPr>
        </p:nvSpPr>
        <p:spPr/>
        <p:txBody>
          <a:bodyPr/>
          <a:lstStyle/>
          <a:p>
            <a:pPr eaLnBrk="1" hangingPunct="1"/>
            <a:r>
              <a:rPr lang="en-US" altLang="en-US"/>
              <a:t>Open-source data storage and processing platform</a:t>
            </a:r>
            <a:endParaRPr lang="en-US" altLang="en-US"/>
          </a:p>
          <a:p>
            <a:pPr eaLnBrk="1" hangingPunct="1"/>
            <a:r>
              <a:rPr lang="en-AU" altLang="en-US"/>
              <a:t>Before the advent of Hadoop, storage and processing of big data was a big challenge</a:t>
            </a:r>
            <a:endParaRPr lang="en-US" altLang="en-US"/>
          </a:p>
          <a:p>
            <a:pPr eaLnBrk="1" hangingPunct="1"/>
            <a:r>
              <a:rPr lang="en-US" altLang="en-US"/>
              <a:t>Massively scalable, automatically parallelizable</a:t>
            </a:r>
            <a:endParaRPr lang="en-US" altLang="en-US"/>
          </a:p>
          <a:p>
            <a:pPr lvl="1" eaLnBrk="1" hangingPunct="1"/>
            <a:r>
              <a:rPr lang="en-US" altLang="en-US"/>
              <a:t>Based on work from Google </a:t>
            </a:r>
            <a:endParaRPr lang="en-US" altLang="en-US"/>
          </a:p>
          <a:p>
            <a:pPr lvl="2" eaLnBrk="1" hangingPunct="1"/>
            <a:r>
              <a:rPr lang="en-US" altLang="en-US"/>
              <a:t>Google: GFS + MapReduce + BigTable (Not open)</a:t>
            </a:r>
            <a:endParaRPr lang="en-US" altLang="en-US"/>
          </a:p>
          <a:p>
            <a:pPr lvl="2" eaLnBrk="1" hangingPunct="1"/>
            <a:r>
              <a:rPr lang="en-US" altLang="en-US"/>
              <a:t>Hadoop: HDFS + Hadoop MapReduce + H</a:t>
            </a:r>
            <a:r>
              <a:rPr lang="en-US" altLang="zh-CN"/>
              <a:t>B</a:t>
            </a:r>
            <a:r>
              <a:rPr lang="en-US" altLang="en-US"/>
              <a:t>ase</a:t>
            </a:r>
            <a:r>
              <a:rPr lang="zh-CN" altLang="en-US"/>
              <a:t>（</a:t>
            </a:r>
            <a:r>
              <a:rPr lang="en-US" altLang="zh-CN"/>
              <a:t>opensource)</a:t>
            </a:r>
            <a:endParaRPr lang="en-US" altLang="en-US"/>
          </a:p>
          <a:p>
            <a:pPr eaLnBrk="1" hangingPunct="1"/>
            <a:r>
              <a:rPr lang="en-US" altLang="en-US"/>
              <a:t>Named by Doug Cutting in 2006 (worked at Yahoo! at that time), </a:t>
            </a:r>
            <a:r>
              <a:rPr lang="en-AU" altLang="en-US"/>
              <a:t>after his son's toy elephant.</a:t>
            </a:r>
            <a:endParaRPr lang="en-US" altLang="en-US"/>
          </a:p>
          <a:p>
            <a:pPr eaLnBrk="1" hangingPunct="1"/>
            <a:endParaRPr lang="en-US" altLang="en-US">
              <a:solidFill>
                <a:srgbClr val="000000"/>
              </a:solidFill>
              <a:latin typeface="Myriad Pro Light"/>
            </a:endParaRPr>
          </a:p>
          <a:p>
            <a:pPr eaLnBrk="1" hangingPunct="1"/>
            <a:endParaRPr lang="en-US" altLang="en-US">
              <a:solidFill>
                <a:srgbClr val="000000"/>
              </a:solidFill>
              <a:latin typeface="Myriad Pro Light"/>
            </a:endParaRPr>
          </a:p>
          <a:p>
            <a:endParaRPr lang="en-AU" altLang="en-US"/>
          </a:p>
        </p:txBody>
      </p:sp>
      <p:pic>
        <p:nvPicPr>
          <p:cNvPr id="46084" name="Picture 6" descr="http://www.marcolotz.com/wp-content/uploads/2014/05/transparentHadoo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8875" y="3579813"/>
            <a:ext cx="426085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9125" y="4197350"/>
            <a:ext cx="14986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Hadoop offers</a:t>
            </a:r>
            <a:endParaRPr lang="en-US" dirty="0"/>
          </a:p>
        </p:txBody>
      </p:sp>
      <p:sp>
        <p:nvSpPr>
          <p:cNvPr id="47107" name="Content Placeholder 2"/>
          <p:cNvSpPr>
            <a:spLocks noGrp="1"/>
          </p:cNvSpPr>
          <p:nvPr>
            <p:ph idx="1"/>
          </p:nvPr>
        </p:nvSpPr>
        <p:spPr>
          <a:xfrm>
            <a:off x="457200" y="1417638"/>
            <a:ext cx="8229600" cy="4708525"/>
          </a:xfrm>
        </p:spPr>
        <p:txBody>
          <a:bodyPr/>
          <a:lstStyle/>
          <a:p>
            <a:r>
              <a:rPr lang="en-US" altLang="en-US"/>
              <a:t>Redundant, Fault-tolerant data storage</a:t>
            </a:r>
            <a:endParaRPr lang="en-US" altLang="en-US"/>
          </a:p>
          <a:p>
            <a:r>
              <a:rPr lang="en-US" altLang="en-US"/>
              <a:t>Parallel computation framework</a:t>
            </a:r>
            <a:endParaRPr lang="en-US" altLang="en-US"/>
          </a:p>
          <a:p>
            <a:r>
              <a:rPr lang="en-US" altLang="en-US"/>
              <a:t>Job coordination</a:t>
            </a:r>
            <a:endParaRPr lang="en-US" altLang="en-US"/>
          </a:p>
        </p:txBody>
      </p:sp>
      <p:pic>
        <p:nvPicPr>
          <p:cNvPr id="47108"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3100" y="2927350"/>
            <a:ext cx="1435100"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5"/>
          <p:cNvSpPr txBox="1">
            <a:spLocks noChangeArrowheads="1"/>
          </p:cNvSpPr>
          <p:nvPr/>
        </p:nvSpPr>
        <p:spPr bwMode="auto">
          <a:xfrm>
            <a:off x="431800" y="4637088"/>
            <a:ext cx="2273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a:t>Programmers</a:t>
            </a:r>
            <a:endParaRPr kumimoji="0" lang="en-US" altLang="en-US" sz="2400" b="1"/>
          </a:p>
        </p:txBody>
      </p:sp>
      <p:sp>
        <p:nvSpPr>
          <p:cNvPr id="7" name="Right Arrow 6"/>
          <p:cNvSpPr/>
          <p:nvPr/>
        </p:nvSpPr>
        <p:spPr>
          <a:xfrm>
            <a:off x="2705100" y="3586163"/>
            <a:ext cx="1727200" cy="4191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a:p>
        </p:txBody>
      </p:sp>
      <p:sp>
        <p:nvSpPr>
          <p:cNvPr id="9" name="Left Brace 8"/>
          <p:cNvSpPr/>
          <p:nvPr/>
        </p:nvSpPr>
        <p:spPr>
          <a:xfrm>
            <a:off x="4635500" y="2076450"/>
            <a:ext cx="1079500" cy="353060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a:p>
        </p:txBody>
      </p:sp>
      <p:sp>
        <p:nvSpPr>
          <p:cNvPr id="47112" name="TextBox 9"/>
          <p:cNvSpPr txBox="1">
            <a:spLocks noChangeArrowheads="1"/>
          </p:cNvSpPr>
          <p:nvPr/>
        </p:nvSpPr>
        <p:spPr bwMode="auto">
          <a:xfrm>
            <a:off x="5803900" y="1860550"/>
            <a:ext cx="2870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a:solidFill>
                  <a:srgbClr val="0000FF"/>
                </a:solidFill>
              </a:rPr>
              <a:t>Q: Where file is located? </a:t>
            </a:r>
            <a:endParaRPr kumimoji="0" lang="en-US" altLang="en-US" sz="2400" b="1">
              <a:solidFill>
                <a:srgbClr val="0000FF"/>
              </a:solidFill>
            </a:endParaRPr>
          </a:p>
        </p:txBody>
      </p:sp>
      <p:sp>
        <p:nvSpPr>
          <p:cNvPr id="47113" name="TextBox 10"/>
          <p:cNvSpPr txBox="1">
            <a:spLocks noChangeArrowheads="1"/>
          </p:cNvSpPr>
          <p:nvPr/>
        </p:nvSpPr>
        <p:spPr bwMode="auto">
          <a:xfrm>
            <a:off x="5803900" y="2927350"/>
            <a:ext cx="2870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a:solidFill>
                  <a:srgbClr val="0000FF"/>
                </a:solidFill>
              </a:rPr>
              <a:t>Q: How to handle failures &amp; data lost?</a:t>
            </a:r>
            <a:endParaRPr kumimoji="0" lang="en-US" altLang="en-US" sz="2400" b="1">
              <a:solidFill>
                <a:srgbClr val="0000FF"/>
              </a:solidFill>
            </a:endParaRPr>
          </a:p>
        </p:txBody>
      </p:sp>
      <p:sp>
        <p:nvSpPr>
          <p:cNvPr id="47114" name="TextBox 11"/>
          <p:cNvSpPr txBox="1">
            <a:spLocks noChangeArrowheads="1"/>
          </p:cNvSpPr>
          <p:nvPr/>
        </p:nvSpPr>
        <p:spPr bwMode="auto">
          <a:xfrm>
            <a:off x="5803900" y="3949700"/>
            <a:ext cx="2870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a:solidFill>
                  <a:srgbClr val="0000FF"/>
                </a:solidFill>
              </a:rPr>
              <a:t>Q: How to divide computation? </a:t>
            </a:r>
            <a:endParaRPr kumimoji="0" lang="en-US" altLang="en-US" sz="2400" b="1">
              <a:solidFill>
                <a:srgbClr val="0000FF"/>
              </a:solidFill>
            </a:endParaRPr>
          </a:p>
        </p:txBody>
      </p:sp>
      <p:sp>
        <p:nvSpPr>
          <p:cNvPr id="47115" name="TextBox 12"/>
          <p:cNvSpPr txBox="1">
            <a:spLocks noChangeArrowheads="1"/>
          </p:cNvSpPr>
          <p:nvPr/>
        </p:nvSpPr>
        <p:spPr bwMode="auto">
          <a:xfrm>
            <a:off x="5842000" y="4984750"/>
            <a:ext cx="2870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a:solidFill>
                  <a:srgbClr val="0000FF"/>
                </a:solidFill>
              </a:rPr>
              <a:t>Q: How to program for scaling?</a:t>
            </a:r>
            <a:endParaRPr kumimoji="0" lang="en-US" altLang="en-US" sz="2400" b="1">
              <a:solidFill>
                <a:srgbClr val="0000FF"/>
              </a:solidFill>
            </a:endParaRPr>
          </a:p>
        </p:txBody>
      </p:sp>
      <p:pic>
        <p:nvPicPr>
          <p:cNvPr id="47116"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4073525"/>
            <a:ext cx="153193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7" name="TextBox 7"/>
          <p:cNvSpPr txBox="1">
            <a:spLocks noChangeArrowheads="1"/>
          </p:cNvSpPr>
          <p:nvPr/>
        </p:nvSpPr>
        <p:spPr bwMode="auto">
          <a:xfrm>
            <a:off x="2540000" y="2692400"/>
            <a:ext cx="2870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400" b="1" i="1"/>
              <a:t>No longer need to worry about </a:t>
            </a:r>
            <a:endParaRPr kumimoji="0" lang="en-US" altLang="en-US" sz="2400" b="1"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t>Why Use Hadoop?</a:t>
            </a:r>
            <a:endParaRPr lang="en-AU" dirty="0"/>
          </a:p>
        </p:txBody>
      </p:sp>
      <p:sp>
        <p:nvSpPr>
          <p:cNvPr id="48131" name="Content Placeholder 2"/>
          <p:cNvSpPr>
            <a:spLocks noGrp="1"/>
          </p:cNvSpPr>
          <p:nvPr>
            <p:ph idx="1"/>
          </p:nvPr>
        </p:nvSpPr>
        <p:spPr/>
        <p:txBody>
          <a:bodyPr/>
          <a:lstStyle/>
          <a:p>
            <a:r>
              <a:rPr lang="en-US" altLang="en-US"/>
              <a:t>Cheaper</a:t>
            </a:r>
            <a:endParaRPr lang="en-US" altLang="en-US"/>
          </a:p>
          <a:p>
            <a:pPr lvl="1"/>
            <a:r>
              <a:rPr lang="en-US" altLang="en-US"/>
              <a:t>Scales to Petabytes or more easily</a:t>
            </a:r>
            <a:endParaRPr lang="en-US" altLang="en-US"/>
          </a:p>
          <a:p>
            <a:r>
              <a:rPr lang="en-US" altLang="en-US"/>
              <a:t>Faster</a:t>
            </a:r>
            <a:endParaRPr lang="en-US" altLang="en-US"/>
          </a:p>
          <a:p>
            <a:pPr lvl="1"/>
            <a:r>
              <a:rPr lang="en-US" altLang="en-US"/>
              <a:t>Parallel data processing</a:t>
            </a:r>
            <a:endParaRPr lang="en-US" altLang="en-US"/>
          </a:p>
          <a:p>
            <a:r>
              <a:rPr lang="en-US" altLang="en-US"/>
              <a:t>Better</a:t>
            </a:r>
            <a:endParaRPr lang="en-US" altLang="en-US"/>
          </a:p>
          <a:p>
            <a:pPr lvl="1"/>
            <a:r>
              <a:rPr lang="en-US" altLang="en-US"/>
              <a:t>Suited for particular types of big data problems</a:t>
            </a:r>
            <a:endParaRPr lang="en-US" altLang="en-US"/>
          </a:p>
          <a:p>
            <a:endParaRPr lang="en-AU" altLang="en-US"/>
          </a:p>
        </p:txBody>
      </p:sp>
      <p:pic>
        <p:nvPicPr>
          <p:cNvPr id="4" name="Picture 3" descr="Screen Shot 2013-04-29 at 1.24.46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98700" y="3273425"/>
            <a:ext cx="44069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Lecturer in Charge</a:t>
            </a:r>
            <a:endParaRPr lang="en-AU" dirty="0"/>
          </a:p>
        </p:txBody>
      </p:sp>
      <p:sp>
        <p:nvSpPr>
          <p:cNvPr id="6147" name="Content Placeholder 2"/>
          <p:cNvSpPr>
            <a:spLocks noGrp="1"/>
          </p:cNvSpPr>
          <p:nvPr>
            <p:ph idx="1"/>
          </p:nvPr>
        </p:nvSpPr>
        <p:spPr/>
        <p:txBody>
          <a:bodyPr/>
          <a:lstStyle/>
          <a:p>
            <a:r>
              <a:rPr lang="en-US" altLang="en-US" dirty="0"/>
              <a:t>Lecturer: Xin Cao</a:t>
            </a:r>
            <a:endParaRPr lang="en-US" altLang="en-US" dirty="0"/>
          </a:p>
          <a:p>
            <a:pPr lvl="1"/>
            <a:r>
              <a:rPr lang="en-AU" altLang="en-US" dirty="0"/>
              <a:t>Office: 201D K17 (outside the lift turn left) </a:t>
            </a:r>
            <a:endParaRPr lang="en-AU" altLang="en-US" dirty="0"/>
          </a:p>
          <a:p>
            <a:pPr lvl="1"/>
            <a:r>
              <a:rPr lang="en-AU" altLang="en-US" dirty="0"/>
              <a:t>Email: </a:t>
            </a:r>
            <a:r>
              <a:rPr lang="en-AU" altLang="en-US" i="1" dirty="0"/>
              <a:t>xin.cao@unsw.edu.au </a:t>
            </a:r>
            <a:endParaRPr lang="en-AU" altLang="en-US" i="1" dirty="0"/>
          </a:p>
          <a:p>
            <a:pPr lvl="1"/>
            <a:r>
              <a:rPr lang="en-AU" altLang="en-US" dirty="0"/>
              <a:t>Ext: 55932</a:t>
            </a:r>
            <a:endParaRPr lang="en-US" altLang="en-US" dirty="0"/>
          </a:p>
          <a:p>
            <a:endParaRPr lang="en-US" altLang="en-US" dirty="0"/>
          </a:p>
          <a:p>
            <a:r>
              <a:rPr lang="en-US" altLang="en-US" dirty="0"/>
              <a:t>Research interests</a:t>
            </a:r>
            <a:endParaRPr lang="en-US" altLang="en-US" dirty="0"/>
          </a:p>
          <a:p>
            <a:pPr lvl="1"/>
            <a:r>
              <a:rPr lang="en-US" altLang="en-US" dirty="0"/>
              <a:t>Database</a:t>
            </a:r>
            <a:endParaRPr lang="en-US" altLang="en-US" dirty="0"/>
          </a:p>
          <a:p>
            <a:pPr lvl="1"/>
            <a:r>
              <a:rPr lang="en-US" altLang="en-US" dirty="0"/>
              <a:t>Data Mining</a:t>
            </a:r>
            <a:endParaRPr lang="en-US" altLang="en-US" dirty="0"/>
          </a:p>
          <a:p>
            <a:pPr lvl="1"/>
            <a:r>
              <a:rPr lang="en-US" altLang="en-US" dirty="0"/>
              <a:t>Big Data Technologies</a:t>
            </a:r>
            <a:endParaRPr lang="en-US" altLang="en-US" dirty="0"/>
          </a:p>
          <a:p>
            <a:pPr lvl="1"/>
            <a:r>
              <a:rPr lang="en-US" altLang="en-US" dirty="0"/>
              <a:t>My homepage: </a:t>
            </a:r>
            <a:r>
              <a:rPr lang="en-US" altLang="en-US" dirty="0">
                <a:hlinkClick r:id="rId1"/>
              </a:rPr>
              <a:t>http://www.cse.unsw.edu.au/~z3515164/</a:t>
            </a:r>
            <a:endParaRPr lang="en-US" altLang="en-US" dirty="0"/>
          </a:p>
          <a:p>
            <a:pPr lvl="1"/>
            <a:r>
              <a:rPr lang="en-US" altLang="en-US" dirty="0"/>
              <a:t>My publications list at google scholar: </a:t>
            </a:r>
            <a:r>
              <a:rPr lang="en-US" altLang="en-US" sz="1600" dirty="0">
                <a:hlinkClick r:id="rId2"/>
              </a:rPr>
              <a:t>https://scholar.google.com.au/citations?user=kJIkUagAAAAJ&amp;hl=en</a:t>
            </a:r>
            <a:endParaRPr lang="en-AU" alt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t>Companies Using Hadoop</a:t>
            </a:r>
            <a:endParaRPr lang="en-US" dirty="0"/>
          </a:p>
        </p:txBody>
      </p:sp>
      <p:pic>
        <p:nvPicPr>
          <p:cNvPr id="49155" name="Picture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41638" y="4168775"/>
            <a:ext cx="1954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825" y="2047875"/>
            <a:ext cx="138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6950" y="3055938"/>
            <a:ext cx="222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7088" y="1590675"/>
            <a:ext cx="129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98738" y="2146300"/>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238375"/>
            <a:ext cx="107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94388" y="3379788"/>
            <a:ext cx="69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2555875"/>
            <a:ext cx="278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73900" y="3351213"/>
            <a:ext cx="1047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4"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5425" y="1638300"/>
            <a:ext cx="310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27238" y="5424488"/>
            <a:ext cx="1585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85825" y="4330700"/>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7"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206875" y="5173663"/>
            <a:ext cx="135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15"/>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63988" y="3284538"/>
            <a:ext cx="121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1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30925" y="4319588"/>
            <a:ext cx="8731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1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5327650"/>
            <a:ext cx="240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a:t>Data storage (</a:t>
            </a:r>
            <a:r>
              <a:rPr lang="en-US" altLang="en-US">
                <a:solidFill>
                  <a:srgbClr val="FF0000"/>
                </a:solidFill>
              </a:rPr>
              <a:t>HDFS</a:t>
            </a:r>
            <a:r>
              <a:rPr lang="en-US" altLang="en-US"/>
              <a:t>)</a:t>
            </a:r>
            <a:endParaRPr lang="en-US" altLang="en-US"/>
          </a:p>
          <a:p>
            <a:pPr lvl="1"/>
            <a:r>
              <a:rPr lang="en-US" altLang="en-US"/>
              <a:t>Runs on commodity hardware (usually Linux)</a:t>
            </a:r>
            <a:endParaRPr lang="en-US" altLang="en-US"/>
          </a:p>
          <a:p>
            <a:pPr lvl="1"/>
            <a:r>
              <a:rPr lang="en-US" altLang="en-US"/>
              <a:t>Horizontally scalable</a:t>
            </a:r>
            <a:endParaRPr lang="en-US" altLang="en-US" b="1"/>
          </a:p>
          <a:p>
            <a:r>
              <a:rPr lang="en-AU" altLang="en-US"/>
              <a:t>Processing (</a:t>
            </a:r>
            <a:r>
              <a:rPr lang="en-AU" altLang="en-US">
                <a:solidFill>
                  <a:srgbClr val="FF0000"/>
                </a:solidFill>
              </a:rPr>
              <a:t>MapReduce</a:t>
            </a:r>
            <a:r>
              <a:rPr lang="en-AU" altLang="en-US"/>
              <a:t>)</a:t>
            </a:r>
            <a:endParaRPr lang="en-AU" altLang="en-US"/>
          </a:p>
          <a:p>
            <a:pPr lvl="1"/>
            <a:r>
              <a:rPr lang="en-AU" altLang="en-US"/>
              <a:t>Parallelized (scalable) processing</a:t>
            </a:r>
            <a:endParaRPr lang="en-AU" altLang="en-US"/>
          </a:p>
          <a:p>
            <a:pPr lvl="1"/>
            <a:r>
              <a:rPr lang="en-AU" altLang="en-US"/>
              <a:t>Fault Tolerant</a:t>
            </a:r>
            <a:endParaRPr lang="en-AU" altLang="en-US"/>
          </a:p>
          <a:p>
            <a:r>
              <a:rPr lang="en-US" altLang="en-US"/>
              <a:t>Other Tools / Frameworks</a:t>
            </a:r>
            <a:endParaRPr lang="en-US" altLang="en-US"/>
          </a:p>
          <a:p>
            <a:pPr lvl="1"/>
            <a:r>
              <a:rPr lang="en-US" altLang="en-US"/>
              <a:t>Data Access </a:t>
            </a:r>
            <a:endParaRPr lang="en-US" altLang="en-US"/>
          </a:p>
          <a:p>
            <a:pPr lvl="2"/>
            <a:r>
              <a:rPr lang="en-US" altLang="en-US">
                <a:solidFill>
                  <a:srgbClr val="FF0000"/>
                </a:solidFill>
              </a:rPr>
              <a:t>HBase, Hive, Pig, Mahout</a:t>
            </a:r>
            <a:endParaRPr lang="en-US" altLang="en-US">
              <a:solidFill>
                <a:srgbClr val="FF0000"/>
              </a:solidFill>
            </a:endParaRPr>
          </a:p>
          <a:p>
            <a:pPr lvl="1"/>
            <a:r>
              <a:rPr lang="en-US" altLang="en-US"/>
              <a:t>Tools</a:t>
            </a:r>
            <a:endParaRPr lang="en-US" altLang="en-US"/>
          </a:p>
          <a:p>
            <a:pPr lvl="2"/>
            <a:r>
              <a:rPr lang="en-US" altLang="en-US"/>
              <a:t>Hue, Sqoop</a:t>
            </a:r>
            <a:endParaRPr lang="en-US" altLang="en-US"/>
          </a:p>
          <a:p>
            <a:pPr lvl="1"/>
            <a:r>
              <a:rPr lang="en-US" altLang="en-US"/>
              <a:t>Monitoring</a:t>
            </a:r>
            <a:endParaRPr lang="en-US" altLang="en-US"/>
          </a:p>
          <a:p>
            <a:pPr lvl="2"/>
            <a:r>
              <a:rPr lang="en-US" altLang="en-US"/>
              <a:t>Greenplum, Cloudera</a:t>
            </a:r>
            <a:endParaRPr lang="en-US" altLang="en-US"/>
          </a:p>
          <a:p>
            <a:endParaRPr lang="en-US" altLang="en-US" b="1"/>
          </a:p>
          <a:p>
            <a:endParaRPr lang="en-AU" altLang="en-US"/>
          </a:p>
        </p:txBody>
      </p:sp>
      <p:sp>
        <p:nvSpPr>
          <p:cNvPr id="4" name="Title 1"/>
          <p:cNvSpPr>
            <a:spLocks noGrp="1"/>
          </p:cNvSpPr>
          <p:nvPr>
            <p:ph type="title"/>
          </p:nvPr>
        </p:nvSpPr>
        <p:spPr>
          <a:xfrm>
            <a:off x="152400" y="117475"/>
            <a:ext cx="8905875" cy="609600"/>
          </a:xfrm>
        </p:spPr>
        <p:txBody>
          <a:bodyPr/>
          <a:lstStyle/>
          <a:p>
            <a:pPr>
              <a:defRPr/>
            </a:pPr>
            <a:r>
              <a:rPr lang="en-US" altLang="en-US" sz="2800" dirty="0"/>
              <a:t>Hadoop is a set of Apache Frameworks and more…</a:t>
            </a:r>
            <a:endParaRPr lang="en-AU" sz="2800" dirty="0"/>
          </a:p>
        </p:txBody>
      </p:sp>
      <p:sp>
        <p:nvSpPr>
          <p:cNvPr id="5" name="Cube 4"/>
          <p:cNvSpPr>
            <a:spLocks noChangeArrowheads="1"/>
          </p:cNvSpPr>
          <p:nvPr/>
        </p:nvSpPr>
        <p:spPr bwMode="auto">
          <a:xfrm>
            <a:off x="4876800" y="5062538"/>
            <a:ext cx="3962400" cy="838200"/>
          </a:xfrm>
          <a:prstGeom prst="cube">
            <a:avLst>
              <a:gd name="adj" fmla="val 25000"/>
            </a:avLst>
          </a:prstGeom>
          <a:gradFill rotWithShape="1">
            <a:gsLst>
              <a:gs pos="0">
                <a:srgbClr val="CC3300"/>
              </a:gs>
              <a:gs pos="100000">
                <a:schemeClr val="bg1"/>
              </a:gs>
            </a:gsLst>
            <a:lin ang="5400000" scaled="1"/>
          </a:gradFill>
          <a:ln w="9525">
            <a:solidFill>
              <a:schemeClr val="tx1"/>
            </a:solidFill>
            <a:miter lim="800000"/>
          </a:ln>
          <a:effectLst>
            <a:outerShdw blurRad="50800" dist="38100" dir="2700000" algn="tl" rotWithShape="0">
              <a:srgbClr val="808080">
                <a:alpha val="39998"/>
              </a:srgbClr>
            </a:outerShdw>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endParaRPr lang="en-US" altLang="en-US" sz="2000">
              <a:latin typeface="Tekton Pro" pitchFamily="36" charset="0"/>
            </a:endParaRPr>
          </a:p>
        </p:txBody>
      </p:sp>
      <p:sp>
        <p:nvSpPr>
          <p:cNvPr id="6" name="Cube 5"/>
          <p:cNvSpPr>
            <a:spLocks noChangeArrowheads="1"/>
          </p:cNvSpPr>
          <p:nvPr/>
        </p:nvSpPr>
        <p:spPr bwMode="auto">
          <a:xfrm>
            <a:off x="4876800" y="4681538"/>
            <a:ext cx="3962400" cy="762000"/>
          </a:xfrm>
          <a:prstGeom prst="cube">
            <a:avLst>
              <a:gd name="adj" fmla="val 25000"/>
            </a:avLst>
          </a:prstGeom>
          <a:gradFill rotWithShape="1">
            <a:gsLst>
              <a:gs pos="0">
                <a:srgbClr val="A4D289"/>
              </a:gs>
              <a:gs pos="100000">
                <a:schemeClr val="bg1"/>
              </a:gs>
            </a:gsLst>
            <a:lin ang="5400000" scaled="1"/>
          </a:gradFill>
          <a:ln w="9525">
            <a:solidFill>
              <a:schemeClr val="tx1"/>
            </a:solidFill>
            <a:miter lim="800000"/>
          </a:ln>
          <a:effectLst>
            <a:outerShdw blurRad="50800" dist="38100" dir="2700000" algn="tl" rotWithShape="0">
              <a:srgbClr val="808080">
                <a:alpha val="39998"/>
              </a:srgbClr>
            </a:outerShdw>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endParaRPr lang="en-US" altLang="en-US" sz="2000">
              <a:latin typeface="Tekton Pro" pitchFamily="36" charset="0"/>
            </a:endParaRPr>
          </a:p>
        </p:txBody>
      </p:sp>
      <p:sp>
        <p:nvSpPr>
          <p:cNvPr id="7" name="Cube 6"/>
          <p:cNvSpPr>
            <a:spLocks noChangeArrowheads="1"/>
          </p:cNvSpPr>
          <p:nvPr/>
        </p:nvSpPr>
        <p:spPr bwMode="auto">
          <a:xfrm>
            <a:off x="4876800" y="4300538"/>
            <a:ext cx="3962400" cy="609600"/>
          </a:xfrm>
          <a:prstGeom prst="cube">
            <a:avLst>
              <a:gd name="adj" fmla="val 25000"/>
            </a:avLst>
          </a:prstGeom>
          <a:gradFill rotWithShape="1">
            <a:gsLst>
              <a:gs pos="0">
                <a:srgbClr val="B3A2C7"/>
              </a:gs>
              <a:gs pos="100000">
                <a:schemeClr val="bg1"/>
              </a:gs>
            </a:gsLst>
            <a:lin ang="5400000" scaled="1"/>
          </a:gradFill>
          <a:ln w="9525">
            <a:solidFill>
              <a:schemeClr val="tx1"/>
            </a:solidFill>
            <a:miter lim="800000"/>
          </a:ln>
          <a:effectLst>
            <a:outerShdw blurRad="50800" dist="38100" dir="2700000" algn="tl" rotWithShape="0">
              <a:srgbClr val="808080">
                <a:alpha val="39998"/>
              </a:srgbClr>
            </a:outerShdw>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endParaRPr lang="en-US" altLang="en-US" sz="2000">
              <a:latin typeface="Tekton Pro" pitchFamily="36" charset="0"/>
            </a:endParaRPr>
          </a:p>
        </p:txBody>
      </p:sp>
      <p:sp>
        <p:nvSpPr>
          <p:cNvPr id="8" name="Cube 7"/>
          <p:cNvSpPr>
            <a:spLocks noChangeArrowheads="1"/>
          </p:cNvSpPr>
          <p:nvPr/>
        </p:nvSpPr>
        <p:spPr bwMode="auto">
          <a:xfrm>
            <a:off x="4876800" y="3919538"/>
            <a:ext cx="3962400" cy="533400"/>
          </a:xfrm>
          <a:prstGeom prst="cube">
            <a:avLst>
              <a:gd name="adj" fmla="val 25000"/>
            </a:avLst>
          </a:prstGeom>
          <a:gradFill rotWithShape="1">
            <a:gsLst>
              <a:gs pos="0">
                <a:srgbClr val="948A54"/>
              </a:gs>
              <a:gs pos="100000">
                <a:schemeClr val="bg1"/>
              </a:gs>
            </a:gsLst>
            <a:lin ang="5400000" scaled="1"/>
          </a:gradFill>
          <a:ln w="9525">
            <a:solidFill>
              <a:schemeClr val="tx1"/>
            </a:solidFill>
            <a:miter lim="800000"/>
          </a:ln>
          <a:effectLst>
            <a:outerShdw blurRad="50800" dist="38100" dir="2700000" algn="tl" rotWithShape="0">
              <a:srgbClr val="808080">
                <a:alpha val="39998"/>
              </a:srgbClr>
            </a:outerShdw>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endParaRPr lang="en-US" altLang="en-US" sz="2000">
              <a:latin typeface="Tekton Pro" pitchFamily="36" charset="0"/>
            </a:endParaRPr>
          </a:p>
        </p:txBody>
      </p:sp>
      <p:sp>
        <p:nvSpPr>
          <p:cNvPr id="9" name="Cube 8"/>
          <p:cNvSpPr>
            <a:spLocks noChangeArrowheads="1"/>
          </p:cNvSpPr>
          <p:nvPr/>
        </p:nvSpPr>
        <p:spPr bwMode="auto">
          <a:xfrm>
            <a:off x="4876800" y="3538538"/>
            <a:ext cx="3962400" cy="533400"/>
          </a:xfrm>
          <a:prstGeom prst="cube">
            <a:avLst>
              <a:gd name="adj" fmla="val 25000"/>
            </a:avLst>
          </a:prstGeom>
          <a:gradFill rotWithShape="1">
            <a:gsLst>
              <a:gs pos="0">
                <a:srgbClr val="93CDDD"/>
              </a:gs>
              <a:gs pos="100000">
                <a:schemeClr val="bg1"/>
              </a:gs>
            </a:gsLst>
            <a:lin ang="5400000" scaled="1"/>
          </a:gradFill>
          <a:ln w="9525">
            <a:solidFill>
              <a:schemeClr val="tx1"/>
            </a:solidFill>
            <a:miter lim="800000"/>
          </a:ln>
          <a:effectLst>
            <a:outerShdw blurRad="50800" dist="38100" dir="2700000" algn="tl" rotWithShape="0">
              <a:srgbClr val="808080">
                <a:alpha val="39998"/>
              </a:srgbClr>
            </a:outerShdw>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endParaRPr lang="en-US" altLang="en-US" sz="2000">
              <a:latin typeface="Tekton Pro" pitchFamily="36" charset="0"/>
            </a:endParaRPr>
          </a:p>
        </p:txBody>
      </p:sp>
      <p:sp>
        <p:nvSpPr>
          <p:cNvPr id="10" name="TextBox 9"/>
          <p:cNvSpPr txBox="1">
            <a:spLocks noChangeArrowheads="1"/>
          </p:cNvSpPr>
          <p:nvPr/>
        </p:nvSpPr>
        <p:spPr bwMode="auto">
          <a:xfrm>
            <a:off x="4876800" y="55197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solidFill>
                  <a:srgbClr val="002060"/>
                </a:solidFill>
                <a:latin typeface="Tekton Pro" pitchFamily="36" charset="0"/>
              </a:rPr>
              <a:t>Hadoop Core - HDFS</a:t>
            </a:r>
            <a:endParaRPr kumimoji="0" lang="en-US" altLang="en-US" sz="1800">
              <a:solidFill>
                <a:srgbClr val="002060"/>
              </a:solidFill>
              <a:latin typeface="Tekton Pro" pitchFamily="36" charset="0"/>
            </a:endParaRPr>
          </a:p>
        </p:txBody>
      </p:sp>
      <p:sp>
        <p:nvSpPr>
          <p:cNvPr id="11" name="TextBox 10"/>
          <p:cNvSpPr txBox="1">
            <a:spLocks noChangeArrowheads="1"/>
          </p:cNvSpPr>
          <p:nvPr/>
        </p:nvSpPr>
        <p:spPr bwMode="auto">
          <a:xfrm>
            <a:off x="4876800" y="49863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solidFill>
                  <a:srgbClr val="002060"/>
                </a:solidFill>
                <a:latin typeface="Tekton Pro" pitchFamily="36" charset="0"/>
              </a:rPr>
              <a:t>MapReduce API</a:t>
            </a:r>
            <a:endParaRPr kumimoji="0" lang="en-US" altLang="en-US" sz="1800">
              <a:solidFill>
                <a:srgbClr val="002060"/>
              </a:solidFill>
              <a:latin typeface="Tekton Pro" pitchFamily="36" charset="0"/>
            </a:endParaRPr>
          </a:p>
        </p:txBody>
      </p:sp>
      <p:sp>
        <p:nvSpPr>
          <p:cNvPr id="12" name="TextBox 11"/>
          <p:cNvSpPr txBox="1">
            <a:spLocks noChangeArrowheads="1"/>
          </p:cNvSpPr>
          <p:nvPr/>
        </p:nvSpPr>
        <p:spPr bwMode="auto">
          <a:xfrm>
            <a:off x="4876800" y="44529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solidFill>
                  <a:srgbClr val="002060"/>
                </a:solidFill>
                <a:latin typeface="Tekton Pro" pitchFamily="36" charset="0"/>
              </a:rPr>
              <a:t>Data Access</a:t>
            </a:r>
            <a:endParaRPr kumimoji="0" lang="en-US" altLang="en-US" sz="1800">
              <a:solidFill>
                <a:srgbClr val="002060"/>
              </a:solidFill>
              <a:latin typeface="Tekton Pro" pitchFamily="36" charset="0"/>
            </a:endParaRPr>
          </a:p>
        </p:txBody>
      </p:sp>
      <p:sp>
        <p:nvSpPr>
          <p:cNvPr id="13" name="TextBox 12"/>
          <p:cNvSpPr txBox="1">
            <a:spLocks noChangeArrowheads="1"/>
          </p:cNvSpPr>
          <p:nvPr/>
        </p:nvSpPr>
        <p:spPr bwMode="auto">
          <a:xfrm>
            <a:off x="4876800" y="40719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solidFill>
                  <a:srgbClr val="002060"/>
                </a:solidFill>
                <a:latin typeface="Tekton Pro" pitchFamily="36" charset="0"/>
              </a:rPr>
              <a:t>Tools &amp; Libraries</a:t>
            </a:r>
            <a:endParaRPr kumimoji="0" lang="en-US" altLang="en-US" sz="1800">
              <a:solidFill>
                <a:srgbClr val="002060"/>
              </a:solidFill>
              <a:latin typeface="Tekton Pro" pitchFamily="36" charset="0"/>
            </a:endParaRPr>
          </a:p>
        </p:txBody>
      </p:sp>
      <p:sp>
        <p:nvSpPr>
          <p:cNvPr id="14" name="TextBox 13"/>
          <p:cNvSpPr txBox="1">
            <a:spLocks noChangeArrowheads="1"/>
          </p:cNvSpPr>
          <p:nvPr/>
        </p:nvSpPr>
        <p:spPr bwMode="auto">
          <a:xfrm>
            <a:off x="4876800" y="36909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0"/>
              </a:spcBef>
              <a:buClrTx/>
              <a:buSzTx/>
              <a:buFontTx/>
              <a:buNone/>
            </a:pPr>
            <a:r>
              <a:rPr kumimoji="0" lang="en-US" altLang="en-US" sz="1800">
                <a:solidFill>
                  <a:srgbClr val="002060"/>
                </a:solidFill>
                <a:latin typeface="Tekton Pro" pitchFamily="36" charset="0"/>
              </a:rPr>
              <a:t>Monitoring &amp; Alerting</a:t>
            </a:r>
            <a:endParaRPr kumimoji="0" lang="en-US" altLang="en-US" sz="1800">
              <a:solidFill>
                <a:srgbClr val="002060"/>
              </a:solidFill>
              <a:latin typeface="Tekton Pro"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7675" y="117475"/>
            <a:ext cx="8591550" cy="609600"/>
          </a:xfrm>
        </p:spPr>
        <p:txBody>
          <a:bodyPr/>
          <a:lstStyle/>
          <a:p>
            <a:pPr>
              <a:defRPr/>
            </a:pPr>
            <a:r>
              <a:rPr lang="en-US" sz="2800" dirty="0"/>
              <a:t>What are the core parts of a Hadoop distribution?</a:t>
            </a:r>
            <a:endParaRPr lang="en-AU" sz="2800" dirty="0"/>
          </a:p>
        </p:txBody>
      </p:sp>
      <p:grpSp>
        <p:nvGrpSpPr>
          <p:cNvPr id="52227" name="Group 4"/>
          <p:cNvGrpSpPr/>
          <p:nvPr/>
        </p:nvGrpSpPr>
        <p:grpSpPr bwMode="auto">
          <a:xfrm>
            <a:off x="314325" y="1443038"/>
            <a:ext cx="8648700" cy="1258887"/>
            <a:chOff x="0" y="1539870"/>
            <a:chExt cx="8647619" cy="1259422"/>
          </a:xfrm>
        </p:grpSpPr>
        <p:sp>
          <p:nvSpPr>
            <p:cNvPr id="18" name="Right Arrow 17"/>
            <p:cNvSpPr/>
            <p:nvPr/>
          </p:nvSpPr>
          <p:spPr>
            <a:xfrm>
              <a:off x="0" y="1539870"/>
              <a:ext cx="8647619" cy="1259422"/>
            </a:xfrm>
            <a:prstGeom prst="rightArrow">
              <a:avLst>
                <a:gd name="adj1" fmla="val 50000"/>
                <a:gd name="adj2" fmla="val 5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ight Arrow 4"/>
            <p:cNvSpPr/>
            <p:nvPr/>
          </p:nvSpPr>
          <p:spPr>
            <a:xfrm>
              <a:off x="0" y="1854329"/>
              <a:ext cx="8333333" cy="630505"/>
            </a:xfrm>
            <a:prstGeom prst="rect">
              <a:avLst/>
            </a:prstGeom>
          </p:spPr>
          <p:style>
            <a:lnRef idx="0">
              <a:scrgbClr r="0" g="0" b="0"/>
            </a:lnRef>
            <a:fillRef idx="0">
              <a:scrgbClr r="0" g="0" b="0"/>
            </a:fillRef>
            <a:effectRef idx="0">
              <a:scrgbClr r="0" g="0" b="0"/>
            </a:effectRef>
            <a:fontRef idx="minor">
              <a:schemeClr val="lt1"/>
            </a:fontRef>
          </p:style>
          <p:txBody>
            <a:bodyPr lIns="95250" tIns="95250" rIns="254000" bIns="199933" spcCol="1270" anchor="ctr"/>
            <a:lstStyle/>
            <a:p>
              <a:pPr defTabSz="1111250">
                <a:lnSpc>
                  <a:spcPct val="90000"/>
                </a:lnSpc>
                <a:spcAft>
                  <a:spcPct val="35000"/>
                </a:spcAft>
                <a:defRPr/>
              </a:pPr>
              <a:r>
                <a:rPr lang="en-US" sz="2500" b="1" dirty="0"/>
                <a:t>HDFS Storage </a:t>
              </a:r>
              <a:endParaRPr lang="en-US" sz="2500" b="1" dirty="0"/>
            </a:p>
          </p:txBody>
        </p:sp>
      </p:grpSp>
      <p:grpSp>
        <p:nvGrpSpPr>
          <p:cNvPr id="52228" name="Group 5"/>
          <p:cNvGrpSpPr/>
          <p:nvPr/>
        </p:nvGrpSpPr>
        <p:grpSpPr bwMode="auto">
          <a:xfrm>
            <a:off x="314325" y="2413000"/>
            <a:ext cx="2663825" cy="2427288"/>
            <a:chOff x="0" y="2511067"/>
            <a:chExt cx="2663466" cy="2426112"/>
          </a:xfrm>
        </p:grpSpPr>
        <p:sp>
          <p:nvSpPr>
            <p:cNvPr id="16" name="Rectangle 15"/>
            <p:cNvSpPr/>
            <p:nvPr/>
          </p:nvSpPr>
          <p:spPr>
            <a:xfrm>
              <a:off x="0" y="2511067"/>
              <a:ext cx="2663466" cy="2426112"/>
            </a:xfrm>
            <a:prstGeom prst="rect">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0" y="2511067"/>
              <a:ext cx="2663466" cy="24261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0960" tIns="60960" rIns="60960" bIns="60960" spcCol="1270"/>
            <a:lstStyle/>
            <a:p>
              <a:pPr defTabSz="711200">
                <a:lnSpc>
                  <a:spcPct val="90000"/>
                </a:lnSpc>
                <a:spcAft>
                  <a:spcPct val="35000"/>
                </a:spcAft>
                <a:defRPr/>
              </a:pPr>
              <a:r>
                <a:rPr lang="en-US" dirty="0"/>
                <a:t>Redundant (3 copies)</a:t>
              </a:r>
              <a:endParaRPr lang="en-US" dirty="0"/>
            </a:p>
            <a:p>
              <a:pPr defTabSz="711200">
                <a:lnSpc>
                  <a:spcPct val="90000"/>
                </a:lnSpc>
                <a:spcAft>
                  <a:spcPct val="35000"/>
                </a:spcAft>
                <a:defRPr/>
              </a:pPr>
              <a:r>
                <a:rPr lang="en-US" dirty="0"/>
                <a:t>For large files – large blocks </a:t>
              </a:r>
              <a:endParaRPr lang="en-US" dirty="0"/>
            </a:p>
            <a:p>
              <a:pPr defTabSz="711200">
                <a:lnSpc>
                  <a:spcPct val="90000"/>
                </a:lnSpc>
                <a:spcAft>
                  <a:spcPct val="35000"/>
                </a:spcAft>
                <a:defRPr/>
              </a:pPr>
              <a:r>
                <a:rPr lang="en-US" dirty="0"/>
                <a:t>64 or 128 MB / block</a:t>
              </a:r>
              <a:endParaRPr lang="en-US" dirty="0"/>
            </a:p>
            <a:p>
              <a:pPr defTabSz="711200">
                <a:lnSpc>
                  <a:spcPct val="90000"/>
                </a:lnSpc>
                <a:spcAft>
                  <a:spcPct val="35000"/>
                </a:spcAft>
                <a:defRPr/>
              </a:pPr>
              <a:r>
                <a:rPr lang="en-US" dirty="0"/>
                <a:t>Can scale to 1000s of nodes</a:t>
              </a:r>
              <a:endParaRPr lang="en-US" dirty="0"/>
            </a:p>
          </p:txBody>
        </p:sp>
      </p:grpSp>
      <p:grpSp>
        <p:nvGrpSpPr>
          <p:cNvPr id="52229" name="Group 6"/>
          <p:cNvGrpSpPr/>
          <p:nvPr/>
        </p:nvGrpSpPr>
        <p:grpSpPr bwMode="auto">
          <a:xfrm>
            <a:off x="2978150" y="1862138"/>
            <a:ext cx="5984875" cy="1260475"/>
            <a:chOff x="2663466" y="1959678"/>
            <a:chExt cx="5984152" cy="1259422"/>
          </a:xfrm>
        </p:grpSpPr>
        <p:sp>
          <p:nvSpPr>
            <p:cNvPr id="14" name="Right Arrow 13"/>
            <p:cNvSpPr/>
            <p:nvPr/>
          </p:nvSpPr>
          <p:spPr>
            <a:xfrm>
              <a:off x="2663466" y="1959678"/>
              <a:ext cx="5984152" cy="1259422"/>
            </a:xfrm>
            <a:prstGeom prst="rightArrow">
              <a:avLst>
                <a:gd name="adj1" fmla="val 50000"/>
                <a:gd name="adj2" fmla="val 5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5" name="Right Arrow 8"/>
            <p:cNvSpPr/>
            <p:nvPr/>
          </p:nvSpPr>
          <p:spPr>
            <a:xfrm>
              <a:off x="2663466" y="2275326"/>
              <a:ext cx="5669865" cy="629711"/>
            </a:xfrm>
            <a:prstGeom prst="rect">
              <a:avLst/>
            </a:prstGeom>
          </p:spPr>
          <p:style>
            <a:lnRef idx="0">
              <a:scrgbClr r="0" g="0" b="0"/>
            </a:lnRef>
            <a:fillRef idx="0">
              <a:scrgbClr r="0" g="0" b="0"/>
            </a:fillRef>
            <a:effectRef idx="0">
              <a:scrgbClr r="0" g="0" b="0"/>
            </a:effectRef>
            <a:fontRef idx="minor">
              <a:schemeClr val="lt1"/>
            </a:fontRef>
          </p:style>
          <p:txBody>
            <a:bodyPr lIns="95250" tIns="95250" rIns="254000" bIns="199933" spcCol="1270" anchor="ctr"/>
            <a:lstStyle/>
            <a:p>
              <a:pPr defTabSz="1111250">
                <a:lnSpc>
                  <a:spcPct val="90000"/>
                </a:lnSpc>
                <a:spcAft>
                  <a:spcPct val="35000"/>
                </a:spcAft>
                <a:defRPr/>
              </a:pPr>
              <a:r>
                <a:rPr lang="en-US" sz="2500" b="1" dirty="0">
                  <a:solidFill>
                    <a:schemeClr val="tx2">
                      <a:lumMod val="75000"/>
                    </a:schemeClr>
                  </a:solidFill>
                </a:rPr>
                <a:t>MapReduce API</a:t>
              </a:r>
              <a:endParaRPr lang="en-US" sz="2500" b="1" dirty="0">
                <a:solidFill>
                  <a:schemeClr val="tx2">
                    <a:lumMod val="75000"/>
                  </a:schemeClr>
                </a:solidFill>
              </a:endParaRPr>
            </a:p>
          </p:txBody>
        </p:sp>
      </p:grpSp>
      <p:grpSp>
        <p:nvGrpSpPr>
          <p:cNvPr id="52230" name="Group 7"/>
          <p:cNvGrpSpPr/>
          <p:nvPr/>
        </p:nvGrpSpPr>
        <p:grpSpPr bwMode="auto">
          <a:xfrm>
            <a:off x="2978150" y="2833688"/>
            <a:ext cx="2663825" cy="2425700"/>
            <a:chOff x="2663466" y="2930874"/>
            <a:chExt cx="2663466" cy="2426112"/>
          </a:xfrm>
        </p:grpSpPr>
        <p:sp>
          <p:nvSpPr>
            <p:cNvPr id="12" name="Rectangle 11"/>
            <p:cNvSpPr/>
            <p:nvPr/>
          </p:nvSpPr>
          <p:spPr>
            <a:xfrm>
              <a:off x="2663466" y="2930874"/>
              <a:ext cx="2663466" cy="2426112"/>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2663466" y="2930874"/>
              <a:ext cx="2663466" cy="24261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0960" tIns="60960" rIns="60960" bIns="60960" spcCol="1270"/>
            <a:lstStyle/>
            <a:p>
              <a:pPr defTabSz="711200">
                <a:lnSpc>
                  <a:spcPct val="90000"/>
                </a:lnSpc>
                <a:spcAft>
                  <a:spcPct val="35000"/>
                </a:spcAft>
                <a:defRPr/>
              </a:pPr>
              <a:r>
                <a:rPr lang="en-US" dirty="0"/>
                <a:t>Batch (Job) processing</a:t>
              </a:r>
              <a:endParaRPr lang="en-US" dirty="0"/>
            </a:p>
            <a:p>
              <a:pPr defTabSz="711200">
                <a:lnSpc>
                  <a:spcPct val="90000"/>
                </a:lnSpc>
                <a:spcAft>
                  <a:spcPct val="35000"/>
                </a:spcAft>
                <a:defRPr/>
              </a:pPr>
              <a:r>
                <a:rPr lang="en-US" dirty="0"/>
                <a:t>Distributed and Localized to clusters (Map)</a:t>
              </a:r>
              <a:endParaRPr lang="en-US" dirty="0"/>
            </a:p>
            <a:p>
              <a:pPr defTabSz="711200">
                <a:lnSpc>
                  <a:spcPct val="90000"/>
                </a:lnSpc>
                <a:spcAft>
                  <a:spcPct val="35000"/>
                </a:spcAft>
                <a:defRPr/>
              </a:pPr>
              <a:r>
                <a:rPr lang="en-US"/>
                <a:t>Auto-Parallelizable for huge amounts of data</a:t>
              </a:r>
              <a:endParaRPr lang="en-US"/>
            </a:p>
            <a:p>
              <a:pPr defTabSz="711200">
                <a:lnSpc>
                  <a:spcPct val="90000"/>
                </a:lnSpc>
                <a:spcAft>
                  <a:spcPct val="35000"/>
                </a:spcAft>
                <a:defRPr/>
              </a:pPr>
              <a:r>
                <a:rPr lang="en-US"/>
                <a:t>Fault-tolerant (auto retries)</a:t>
              </a:r>
              <a:endParaRPr lang="en-US"/>
            </a:p>
            <a:p>
              <a:pPr defTabSz="711200">
                <a:lnSpc>
                  <a:spcPct val="90000"/>
                </a:lnSpc>
                <a:spcAft>
                  <a:spcPct val="35000"/>
                </a:spcAft>
                <a:defRPr/>
              </a:pPr>
              <a:r>
                <a:rPr lang="en-US" dirty="0"/>
                <a:t>Adds high availability and more</a:t>
              </a:r>
              <a:endParaRPr lang="en-US" dirty="0"/>
            </a:p>
          </p:txBody>
        </p:sp>
      </p:grpSp>
      <p:grpSp>
        <p:nvGrpSpPr>
          <p:cNvPr id="52231" name="Group 8"/>
          <p:cNvGrpSpPr/>
          <p:nvPr/>
        </p:nvGrpSpPr>
        <p:grpSpPr bwMode="auto">
          <a:xfrm>
            <a:off x="5641975" y="3252788"/>
            <a:ext cx="2663825" cy="2390775"/>
            <a:chOff x="5326933" y="3350682"/>
            <a:chExt cx="2663466" cy="2390605"/>
          </a:xfrm>
        </p:grpSpPr>
        <p:sp>
          <p:nvSpPr>
            <p:cNvPr id="10" name="Rectangle 9"/>
            <p:cNvSpPr/>
            <p:nvPr/>
          </p:nvSpPr>
          <p:spPr>
            <a:xfrm>
              <a:off x="5326933" y="3350682"/>
              <a:ext cx="2663466" cy="2390605"/>
            </a:xfrm>
            <a:prstGeom prst="rect">
              <a:avLst/>
            </a:prstGeom>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5326933" y="3350682"/>
              <a:ext cx="2663466" cy="23906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60960" tIns="60960" rIns="60960" bIns="60960" spcCol="1270"/>
            <a:lstStyle/>
            <a:p>
              <a:pPr defTabSz="711200">
                <a:lnSpc>
                  <a:spcPct val="90000"/>
                </a:lnSpc>
                <a:spcAft>
                  <a:spcPct val="35000"/>
                </a:spcAft>
                <a:defRPr/>
              </a:pPr>
              <a:r>
                <a:rPr lang="en-US" dirty="0"/>
                <a:t>Pig</a:t>
              </a:r>
              <a:endParaRPr lang="en-US" dirty="0"/>
            </a:p>
            <a:p>
              <a:pPr defTabSz="711200">
                <a:lnSpc>
                  <a:spcPct val="90000"/>
                </a:lnSpc>
                <a:spcAft>
                  <a:spcPct val="35000"/>
                </a:spcAft>
                <a:defRPr/>
              </a:pPr>
              <a:r>
                <a:rPr lang="en-US" dirty="0"/>
                <a:t>Hive</a:t>
              </a:r>
              <a:endParaRPr lang="en-US" dirty="0"/>
            </a:p>
            <a:p>
              <a:pPr defTabSz="711200">
                <a:lnSpc>
                  <a:spcPct val="90000"/>
                </a:lnSpc>
                <a:spcAft>
                  <a:spcPct val="35000"/>
                </a:spcAft>
                <a:defRPr/>
              </a:pPr>
              <a:r>
                <a:rPr lang="en-US" dirty="0"/>
                <a:t>HBase </a:t>
              </a:r>
              <a:endParaRPr lang="en-US" dirty="0"/>
            </a:p>
            <a:p>
              <a:pPr defTabSz="711200">
                <a:lnSpc>
                  <a:spcPct val="90000"/>
                </a:lnSpc>
                <a:spcAft>
                  <a:spcPct val="35000"/>
                </a:spcAft>
                <a:defRPr/>
              </a:pPr>
              <a:r>
                <a:rPr lang="en-US" dirty="0"/>
                <a:t>Others</a:t>
              </a:r>
              <a:endParaRPr lang="en-US" dirty="0"/>
            </a:p>
          </p:txBody>
        </p:sp>
      </p:grpSp>
      <p:grpSp>
        <p:nvGrpSpPr>
          <p:cNvPr id="52232" name="Group 19"/>
          <p:cNvGrpSpPr/>
          <p:nvPr/>
        </p:nvGrpSpPr>
        <p:grpSpPr bwMode="auto">
          <a:xfrm>
            <a:off x="5613400" y="2317750"/>
            <a:ext cx="3321050" cy="1258888"/>
            <a:chOff x="5326933" y="2379485"/>
            <a:chExt cx="3320685" cy="1259422"/>
          </a:xfrm>
        </p:grpSpPr>
        <p:sp>
          <p:nvSpPr>
            <p:cNvPr id="21" name="Right Arrow 20"/>
            <p:cNvSpPr/>
            <p:nvPr/>
          </p:nvSpPr>
          <p:spPr>
            <a:xfrm>
              <a:off x="5326933" y="2379485"/>
              <a:ext cx="3320685" cy="1259422"/>
            </a:xfrm>
            <a:prstGeom prst="rightArrow">
              <a:avLst>
                <a:gd name="adj1" fmla="val 50000"/>
                <a:gd name="adj2" fmla="val 5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2" name="Right Arrow 4"/>
            <p:cNvSpPr/>
            <p:nvPr/>
          </p:nvSpPr>
          <p:spPr>
            <a:xfrm>
              <a:off x="5326933" y="2693943"/>
              <a:ext cx="3006395" cy="630505"/>
            </a:xfrm>
            <a:prstGeom prst="rect">
              <a:avLst/>
            </a:prstGeom>
          </p:spPr>
          <p:style>
            <a:lnRef idx="0">
              <a:scrgbClr r="0" g="0" b="0"/>
            </a:lnRef>
            <a:fillRef idx="0">
              <a:scrgbClr r="0" g="0" b="0"/>
            </a:fillRef>
            <a:effectRef idx="0">
              <a:scrgbClr r="0" g="0" b="0"/>
            </a:effectRef>
            <a:fontRef idx="minor">
              <a:schemeClr val="lt1"/>
            </a:fontRef>
          </p:style>
          <p:txBody>
            <a:bodyPr lIns="95250" tIns="95250" rIns="254000" bIns="199933" spcCol="1270" anchor="ctr"/>
            <a:lstStyle/>
            <a:p>
              <a:pPr defTabSz="1111250">
                <a:lnSpc>
                  <a:spcPct val="90000"/>
                </a:lnSpc>
                <a:spcAft>
                  <a:spcPct val="35000"/>
                </a:spcAft>
                <a:defRPr/>
              </a:pPr>
              <a:r>
                <a:rPr lang="en-US" sz="2500" b="1" dirty="0"/>
                <a:t>Other Libraries</a:t>
              </a:r>
              <a:endParaRPr lang="en-US" sz="2500" b="1" dirty="0"/>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Hadoop 2.0</a:t>
            </a:r>
            <a:endParaRPr lang="en-AU" dirty="0"/>
          </a:p>
        </p:txBody>
      </p:sp>
      <p:pic>
        <p:nvPicPr>
          <p:cNvPr id="53251" name="Picture 2" descr="http://hortonworks.com/wp-content/uploads/2013/10/hadoopstac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1325" y="2093913"/>
            <a:ext cx="630555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3"/>
          <p:cNvSpPr>
            <a:spLocks noChangeArrowheads="1"/>
          </p:cNvSpPr>
          <p:nvPr/>
        </p:nvSpPr>
        <p:spPr bwMode="auto">
          <a:xfrm>
            <a:off x="1304925" y="5275263"/>
            <a:ext cx="6991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AU" altLang="en-US" b="1" i="1"/>
              <a:t>Hadoop YARN</a:t>
            </a:r>
            <a:r>
              <a:rPr kumimoji="0" lang="en-AU" altLang="en-US" i="1"/>
              <a:t> (Yet Another Resource Negotiator)</a:t>
            </a:r>
            <a:r>
              <a:rPr kumimoji="0" lang="en-AU" altLang="en-US"/>
              <a:t>: a resource-management platform responsible for managing computing resources in clusters and using them for scheduling of users' applications</a:t>
            </a:r>
            <a:endParaRPr kumimoji="0" lang="en-AU" altLang="en-US"/>
          </a:p>
        </p:txBody>
      </p:sp>
      <p:sp>
        <p:nvSpPr>
          <p:cNvPr id="9" name="Content Placeholder 2"/>
          <p:cNvSpPr>
            <a:spLocks noGrp="1"/>
          </p:cNvSpPr>
          <p:nvPr>
            <p:ph idx="1"/>
          </p:nvPr>
        </p:nvSpPr>
        <p:spPr>
          <a:xfrm>
            <a:off x="1195388" y="1104900"/>
            <a:ext cx="2681287" cy="933450"/>
          </a:xfrm>
        </p:spPr>
        <p:txBody>
          <a:bodyPr/>
          <a:lstStyle/>
          <a:p>
            <a:r>
              <a:rPr lang="en-US" altLang="en-US"/>
              <a:t>Single Use System</a:t>
            </a:r>
            <a:endParaRPr lang="en-US" altLang="en-US"/>
          </a:p>
          <a:p>
            <a:pPr lvl="1"/>
            <a:r>
              <a:rPr lang="en-US" altLang="en-US"/>
              <a:t>Batch apps</a:t>
            </a:r>
            <a:endParaRPr lang="en-US" altLang="en-US"/>
          </a:p>
        </p:txBody>
      </p:sp>
      <p:sp>
        <p:nvSpPr>
          <p:cNvPr id="10" name="Content Placeholder 2"/>
          <p:cNvSpPr txBox="1"/>
          <p:nvPr/>
        </p:nvSpPr>
        <p:spPr bwMode="auto">
          <a:xfrm>
            <a:off x="3857625" y="1085850"/>
            <a:ext cx="478155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lgn="l" rtl="0" eaLnBrk="0" fontAlgn="base" hangingPunct="0">
              <a:spcBef>
                <a:spcPct val="35000"/>
              </a:spcBef>
              <a:spcAft>
                <a:spcPct val="0"/>
              </a:spcAft>
              <a:buClr>
                <a:schemeClr val="tx2"/>
              </a:buClr>
              <a:buSzPct val="90000"/>
              <a:buFont typeface="Monotype Sorts" pitchFamily="36" charset="2"/>
              <a:buChar char="n"/>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chemeClr val="hlink"/>
              </a:buClr>
              <a:buSzPct val="80000"/>
              <a:buFont typeface="Monotype Sorts" pitchFamily="36"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33CC33"/>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defRPr>
            </a:lvl9pPr>
          </a:lstStyle>
          <a:p>
            <a:pPr>
              <a:defRPr/>
            </a:pPr>
            <a:r>
              <a:rPr lang="en-US" sz="1800" kern="0" dirty="0"/>
              <a:t>Multi-Purpose Platform</a:t>
            </a:r>
            <a:endParaRPr lang="en-US" sz="1800" kern="0" dirty="0"/>
          </a:p>
          <a:p>
            <a:pPr lvl="1">
              <a:defRPr/>
            </a:pPr>
            <a:r>
              <a:rPr lang="en-US" sz="1800" kern="0" dirty="0"/>
              <a:t>Batch, Interactive, Online, Streaming</a:t>
            </a:r>
            <a:endParaRPr lang="en-US" sz="18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Hadoop Ecosystem</a:t>
            </a:r>
            <a:endParaRPr lang="en-AU" dirty="0"/>
          </a:p>
        </p:txBody>
      </p:sp>
      <p:sp>
        <p:nvSpPr>
          <p:cNvPr id="54275" name="Rectangle 4"/>
          <p:cNvSpPr>
            <a:spLocks noChangeArrowheads="1"/>
          </p:cNvSpPr>
          <p:nvPr/>
        </p:nvSpPr>
        <p:spPr bwMode="auto">
          <a:xfrm>
            <a:off x="257175" y="822325"/>
            <a:ext cx="8601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AU" altLang="en-US"/>
              <a:t>A combination of technologies which have proficient advantage in solving business problems.</a:t>
            </a:r>
            <a:endParaRPr kumimoji="0" lang="en-AU" altLang="en-US"/>
          </a:p>
        </p:txBody>
      </p:sp>
      <p:pic>
        <p:nvPicPr>
          <p:cNvPr id="54276" name="Picture 2" descr="hadoop ecosystem infographi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6050" y="1298575"/>
            <a:ext cx="59436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7"/>
          <p:cNvSpPr>
            <a:spLocks noChangeArrowheads="1"/>
          </p:cNvSpPr>
          <p:nvPr/>
        </p:nvSpPr>
        <p:spPr bwMode="auto">
          <a:xfrm>
            <a:off x="2428875" y="5746750"/>
            <a:ext cx="6429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AU" altLang="en-US">
                <a:hlinkClick r:id="rId2"/>
              </a:rPr>
              <a:t>http://www.edupristine.com/blog/hadoop-ecosystem-and-components</a:t>
            </a:r>
            <a:endParaRPr kumimoji="0" lang="en-AU"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t>Common Hadoop Distributions</a:t>
            </a:r>
            <a:endParaRPr lang="en-AU" dirty="0"/>
          </a:p>
        </p:txBody>
      </p:sp>
      <p:sp>
        <p:nvSpPr>
          <p:cNvPr id="55299" name="Content Placeholder 2"/>
          <p:cNvSpPr>
            <a:spLocks noGrp="1"/>
          </p:cNvSpPr>
          <p:nvPr>
            <p:ph idx="1"/>
          </p:nvPr>
        </p:nvSpPr>
        <p:spPr/>
        <p:txBody>
          <a:bodyPr/>
          <a:lstStyle/>
          <a:p>
            <a:r>
              <a:rPr lang="en-US" altLang="en-US" dirty="0"/>
              <a:t>Open Source</a:t>
            </a:r>
            <a:endParaRPr lang="en-US" altLang="en-US" dirty="0"/>
          </a:p>
          <a:p>
            <a:pPr lvl="1"/>
            <a:r>
              <a:rPr lang="en-US" altLang="en-US" dirty="0"/>
              <a:t>Apache</a:t>
            </a:r>
            <a:endParaRPr lang="en-US" altLang="en-US" dirty="0"/>
          </a:p>
          <a:p>
            <a:endParaRPr lang="en-US" altLang="en-US" dirty="0"/>
          </a:p>
          <a:p>
            <a:r>
              <a:rPr lang="en-US" altLang="en-US" dirty="0"/>
              <a:t>Commercial</a:t>
            </a:r>
            <a:endParaRPr lang="en-US" altLang="en-US" dirty="0"/>
          </a:p>
          <a:p>
            <a:pPr lvl="1"/>
            <a:r>
              <a:rPr lang="en-US" altLang="en-US" dirty="0"/>
              <a:t>Cloudera</a:t>
            </a:r>
            <a:endParaRPr lang="en-US" altLang="en-US" dirty="0"/>
          </a:p>
          <a:p>
            <a:pPr lvl="1"/>
            <a:r>
              <a:rPr lang="en-US" altLang="en-US" dirty="0"/>
              <a:t>Hortonworks</a:t>
            </a:r>
            <a:endParaRPr lang="en-US" altLang="en-US" dirty="0"/>
          </a:p>
          <a:p>
            <a:pPr lvl="1"/>
            <a:r>
              <a:rPr lang="en-US" altLang="en-US" dirty="0" err="1"/>
              <a:t>MapR</a:t>
            </a:r>
            <a:endParaRPr lang="en-US" altLang="en-US" dirty="0"/>
          </a:p>
          <a:p>
            <a:pPr lvl="1"/>
            <a:r>
              <a:rPr lang="en-US" altLang="en-US" dirty="0"/>
              <a:t>AWS MapReduce</a:t>
            </a:r>
            <a:endParaRPr lang="en-US" altLang="en-US" dirty="0"/>
          </a:p>
          <a:p>
            <a:pPr lvl="1"/>
            <a:r>
              <a:rPr lang="en-US" altLang="en-US" dirty="0"/>
              <a:t>Microsoft Azure HDInsight (Beta)</a:t>
            </a:r>
            <a:endParaRPr lang="en-US" altLang="en-US" dirty="0"/>
          </a:p>
          <a:p>
            <a:pPr>
              <a:buFont typeface="Wingdings" charset="2"/>
              <a:buNone/>
            </a:pPr>
            <a:endParaRPr lang="en-US" altLang="en-US" dirty="0">
              <a:latin typeface="Myriad Pro Light"/>
            </a:endParaRPr>
          </a:p>
          <a:p>
            <a:endParaRPr lang="en-AU" altLang="en-US" dirty="0"/>
          </a:p>
        </p:txBody>
      </p:sp>
      <p:pic>
        <p:nvPicPr>
          <p:cNvPr id="4" name="Picture 3" descr="Screen Shot 2013-03-27 at 9.48.42 A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5799" y="1133475"/>
            <a:ext cx="3981325" cy="2994086"/>
          </a:xfrm>
          <a:prstGeom prst="rect">
            <a:avLst/>
          </a:prstGeom>
          <a:ln>
            <a:noFill/>
          </a:ln>
          <a:effectLst>
            <a:softEdge rad="112500"/>
          </a:effectLst>
        </p:spPr>
      </p:pic>
      <p:pic>
        <p:nvPicPr>
          <p:cNvPr id="5" name="Picture 4" descr="Screen Shot 2013-04-29 at 1.37.25 PM.png"/>
          <p:cNvPicPr>
            <a:picLocks noChangeAspect="1"/>
          </p:cNvPicPr>
          <p:nvPr/>
        </p:nvPicPr>
        <p:blipFill>
          <a:blip r:embed="rId2"/>
          <a:srcRect/>
          <a:stretch>
            <a:fillRect/>
          </a:stretch>
        </p:blipFill>
        <p:spPr bwMode="auto">
          <a:xfrm>
            <a:off x="3525838" y="4608513"/>
            <a:ext cx="2540000" cy="1524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Hadoop Development</a:t>
            </a:r>
            <a:endParaRPr lang="en-AU" dirty="0"/>
          </a:p>
        </p:txBody>
      </p:sp>
      <p:grpSp>
        <p:nvGrpSpPr>
          <p:cNvPr id="56323" name="Group 3"/>
          <p:cNvGrpSpPr/>
          <p:nvPr/>
        </p:nvGrpSpPr>
        <p:grpSpPr bwMode="auto">
          <a:xfrm>
            <a:off x="320675" y="1303338"/>
            <a:ext cx="1790700" cy="895350"/>
            <a:chOff x="1557" y="465519"/>
            <a:chExt cx="1789710" cy="894855"/>
          </a:xfrm>
        </p:grpSpPr>
        <p:sp>
          <p:nvSpPr>
            <p:cNvPr id="41" name="Rounded Rectangle 40"/>
            <p:cNvSpPr/>
            <p:nvPr/>
          </p:nvSpPr>
          <p:spPr>
            <a:xfrm>
              <a:off x="1557" y="465519"/>
              <a:ext cx="1789710" cy="894855"/>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ounded Rectangle 4"/>
            <p:cNvSpPr/>
            <p:nvPr/>
          </p:nvSpPr>
          <p:spPr>
            <a:xfrm>
              <a:off x="28530" y="492491"/>
              <a:ext cx="1735765" cy="840910"/>
            </a:xfrm>
            <a:prstGeom prst="rect">
              <a:avLst/>
            </a:prstGeom>
          </p:spPr>
          <p:style>
            <a:lnRef idx="0">
              <a:scrgbClr r="0" g="0" b="0"/>
            </a:lnRef>
            <a:fillRef idx="0">
              <a:scrgbClr r="0" g="0" b="0"/>
            </a:fillRef>
            <a:effectRef idx="0">
              <a:scrgbClr r="0" g="0" b="0"/>
            </a:effectRef>
            <a:fontRef idx="minor">
              <a:schemeClr val="lt1"/>
            </a:fontRef>
          </p:style>
          <p:txBody>
            <a:bodyPr lIns="38100" tIns="25400" rIns="38100" bIns="25400" spcCol="1270" anchor="ctr"/>
            <a:lstStyle/>
            <a:p>
              <a:pPr algn="ctr" defTabSz="889000">
                <a:lnSpc>
                  <a:spcPct val="90000"/>
                </a:lnSpc>
                <a:spcAft>
                  <a:spcPct val="35000"/>
                </a:spcAft>
                <a:defRPr/>
              </a:pPr>
              <a:r>
                <a:rPr lang="en-US" sz="2000" dirty="0">
                  <a:solidFill>
                    <a:srgbClr val="00B0F0"/>
                  </a:solidFill>
                </a:rPr>
                <a:t>Hadoop Binaries</a:t>
              </a:r>
              <a:endParaRPr lang="en-US" sz="2000" dirty="0">
                <a:solidFill>
                  <a:srgbClr val="00B0F0"/>
                </a:solidFill>
              </a:endParaRPr>
            </a:p>
          </p:txBody>
        </p:sp>
      </p:grpSp>
      <p:grpSp>
        <p:nvGrpSpPr>
          <p:cNvPr id="56324" name="Group 4"/>
          <p:cNvGrpSpPr/>
          <p:nvPr/>
        </p:nvGrpSpPr>
        <p:grpSpPr bwMode="auto">
          <a:xfrm>
            <a:off x="679450" y="2422525"/>
            <a:ext cx="1431925" cy="895350"/>
            <a:chOff x="359499" y="1584087"/>
            <a:chExt cx="1431768" cy="894855"/>
          </a:xfrm>
        </p:grpSpPr>
        <p:sp>
          <p:nvSpPr>
            <p:cNvPr id="39" name="Rounded Rectangle 38"/>
            <p:cNvSpPr/>
            <p:nvPr/>
          </p:nvSpPr>
          <p:spPr>
            <a:xfrm>
              <a:off x="359499" y="1584087"/>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Rounded Rectangle 6"/>
            <p:cNvSpPr/>
            <p:nvPr/>
          </p:nvSpPr>
          <p:spPr>
            <a:xfrm>
              <a:off x="386484" y="1611060"/>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a:lstStyle>
              <a:lvl1pPr defTabSz="577850">
                <a:defRPr sz="1600">
                  <a:solidFill>
                    <a:schemeClr val="tx1"/>
                  </a:solidFill>
                  <a:latin typeface="Helvetica" pitchFamily="36" charset="0"/>
                  <a:ea typeface="MS PGothic" pitchFamily="34" charset="-128"/>
                </a:defRPr>
              </a:lvl1pPr>
              <a:lvl2pPr marL="57150" indent="-57150" defTabSz="577850">
                <a:defRPr sz="1600">
                  <a:solidFill>
                    <a:schemeClr val="tx1"/>
                  </a:solidFill>
                  <a:latin typeface="Helvetica" pitchFamily="36" charset="0"/>
                  <a:ea typeface="MS PGothic" pitchFamily="34" charset="-128"/>
                </a:defRPr>
              </a:lvl2pPr>
              <a:lvl3pPr marL="1143000" indent="-228600" defTabSz="577850">
                <a:defRPr sz="1600">
                  <a:solidFill>
                    <a:schemeClr val="tx1"/>
                  </a:solidFill>
                  <a:latin typeface="Helvetica" pitchFamily="36" charset="0"/>
                  <a:ea typeface="MS PGothic" pitchFamily="34" charset="-128"/>
                </a:defRPr>
              </a:lvl3pPr>
              <a:lvl4pPr marL="1600200" indent="-228600" defTabSz="577850">
                <a:defRPr sz="1600">
                  <a:solidFill>
                    <a:schemeClr val="tx1"/>
                  </a:solidFill>
                  <a:latin typeface="Helvetica" pitchFamily="36" charset="0"/>
                  <a:ea typeface="MS PGothic" pitchFamily="34" charset="-128"/>
                </a:defRPr>
              </a:lvl4pPr>
              <a:lvl5pPr marL="2057400" indent="-228600" defTabSz="577850">
                <a:defRPr sz="1600">
                  <a:solidFill>
                    <a:schemeClr val="tx1"/>
                  </a:solidFill>
                  <a:latin typeface="Helvetica" pitchFamily="36" charset="0"/>
                  <a:ea typeface="MS PGothic" pitchFamily="34" charset="-128"/>
                </a:defRPr>
              </a:lvl5pPr>
              <a:lvl6pPr marL="25146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nSpc>
                  <a:spcPct val="90000"/>
                </a:lnSpc>
                <a:spcAft>
                  <a:spcPct val="35000"/>
                </a:spcAft>
                <a:defRPr/>
              </a:pPr>
              <a:r>
                <a:rPr lang="en-US" altLang="en-US" sz="1300">
                  <a:solidFill>
                    <a:srgbClr val="000000"/>
                  </a:solidFill>
                </a:rPr>
                <a:t>Local install</a:t>
              </a:r>
              <a:endParaRPr lang="en-US" altLang="en-US" sz="1300">
                <a:solidFill>
                  <a:srgbClr val="000000"/>
                </a:solidFill>
              </a:endParaRPr>
            </a:p>
            <a:p>
              <a:pPr lvl="1">
                <a:lnSpc>
                  <a:spcPct val="90000"/>
                </a:lnSpc>
                <a:spcAft>
                  <a:spcPct val="15000"/>
                </a:spcAft>
                <a:buFontTx/>
                <a:buChar char="•"/>
                <a:defRPr/>
              </a:pPr>
              <a:r>
                <a:rPr lang="en-US" altLang="en-US" sz="1000">
                  <a:solidFill>
                    <a:srgbClr val="000000"/>
                  </a:solidFill>
                </a:rPr>
                <a:t>Linux</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Windows</a:t>
              </a:r>
              <a:endParaRPr lang="en-US" altLang="en-US" sz="1000">
                <a:solidFill>
                  <a:srgbClr val="000000"/>
                </a:solidFill>
              </a:endParaRPr>
            </a:p>
          </p:txBody>
        </p:sp>
      </p:grpSp>
      <p:grpSp>
        <p:nvGrpSpPr>
          <p:cNvPr id="56325" name="Group 5"/>
          <p:cNvGrpSpPr/>
          <p:nvPr/>
        </p:nvGrpSpPr>
        <p:grpSpPr bwMode="auto">
          <a:xfrm>
            <a:off x="679450" y="3540125"/>
            <a:ext cx="1431925" cy="895350"/>
            <a:chOff x="359499" y="2702656"/>
            <a:chExt cx="1431768" cy="894855"/>
          </a:xfrm>
        </p:grpSpPr>
        <p:sp>
          <p:nvSpPr>
            <p:cNvPr id="37" name="Rounded Rectangle 36"/>
            <p:cNvSpPr/>
            <p:nvPr/>
          </p:nvSpPr>
          <p:spPr>
            <a:xfrm>
              <a:off x="359499" y="2702656"/>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Rounded Rectangle 8"/>
            <p:cNvSpPr/>
            <p:nvPr/>
          </p:nvSpPr>
          <p:spPr>
            <a:xfrm>
              <a:off x="386484" y="2729629"/>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a:lstStyle>
              <a:lvl1pPr defTabSz="577850">
                <a:defRPr sz="1600">
                  <a:solidFill>
                    <a:schemeClr val="tx1"/>
                  </a:solidFill>
                  <a:latin typeface="Helvetica" pitchFamily="36" charset="0"/>
                  <a:ea typeface="MS PGothic" pitchFamily="34" charset="-128"/>
                </a:defRPr>
              </a:lvl1pPr>
              <a:lvl2pPr marL="57150" indent="-57150" defTabSz="577850">
                <a:defRPr sz="1600">
                  <a:solidFill>
                    <a:schemeClr val="tx1"/>
                  </a:solidFill>
                  <a:latin typeface="Helvetica" pitchFamily="36" charset="0"/>
                  <a:ea typeface="MS PGothic" pitchFamily="34" charset="-128"/>
                </a:defRPr>
              </a:lvl2pPr>
              <a:lvl3pPr marL="1143000" indent="-228600" defTabSz="577850">
                <a:defRPr sz="1600">
                  <a:solidFill>
                    <a:schemeClr val="tx1"/>
                  </a:solidFill>
                  <a:latin typeface="Helvetica" pitchFamily="36" charset="0"/>
                  <a:ea typeface="MS PGothic" pitchFamily="34" charset="-128"/>
                </a:defRPr>
              </a:lvl3pPr>
              <a:lvl4pPr marL="1600200" indent="-228600" defTabSz="577850">
                <a:defRPr sz="1600">
                  <a:solidFill>
                    <a:schemeClr val="tx1"/>
                  </a:solidFill>
                  <a:latin typeface="Helvetica" pitchFamily="36" charset="0"/>
                  <a:ea typeface="MS PGothic" pitchFamily="34" charset="-128"/>
                </a:defRPr>
              </a:lvl4pPr>
              <a:lvl5pPr marL="2057400" indent="-228600" defTabSz="577850">
                <a:defRPr sz="1600">
                  <a:solidFill>
                    <a:schemeClr val="tx1"/>
                  </a:solidFill>
                  <a:latin typeface="Helvetica" pitchFamily="36" charset="0"/>
                  <a:ea typeface="MS PGothic" pitchFamily="34" charset="-128"/>
                </a:defRPr>
              </a:lvl5pPr>
              <a:lvl6pPr marL="25146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nSpc>
                  <a:spcPct val="90000"/>
                </a:lnSpc>
                <a:spcAft>
                  <a:spcPct val="35000"/>
                </a:spcAft>
                <a:defRPr/>
              </a:pPr>
              <a:r>
                <a:rPr lang="en-US" altLang="en-US" sz="1300">
                  <a:solidFill>
                    <a:srgbClr val="000000"/>
                  </a:solidFill>
                </a:rPr>
                <a:t>Cloudera’s Demo VM</a:t>
              </a:r>
              <a:endParaRPr lang="en-US" altLang="en-US" sz="1300">
                <a:solidFill>
                  <a:srgbClr val="000000"/>
                </a:solidFill>
              </a:endParaRPr>
            </a:p>
            <a:p>
              <a:pPr lvl="1">
                <a:lnSpc>
                  <a:spcPct val="90000"/>
                </a:lnSpc>
                <a:spcAft>
                  <a:spcPct val="15000"/>
                </a:spcAft>
                <a:buFontTx/>
                <a:buChar char="•"/>
                <a:defRPr/>
              </a:pPr>
              <a:r>
                <a:rPr lang="en-US" altLang="en-US" sz="1000">
                  <a:solidFill>
                    <a:srgbClr val="000000"/>
                  </a:solidFill>
                </a:rPr>
                <a:t>Need Virtualization software, i.e. VMware, etc…</a:t>
              </a:r>
              <a:endParaRPr lang="en-US" altLang="en-US" sz="1000">
                <a:solidFill>
                  <a:srgbClr val="000000"/>
                </a:solidFill>
              </a:endParaRPr>
            </a:p>
          </p:txBody>
        </p:sp>
      </p:grpSp>
      <p:grpSp>
        <p:nvGrpSpPr>
          <p:cNvPr id="56326" name="Group 6"/>
          <p:cNvGrpSpPr/>
          <p:nvPr/>
        </p:nvGrpSpPr>
        <p:grpSpPr bwMode="auto">
          <a:xfrm>
            <a:off x="679450" y="4659313"/>
            <a:ext cx="1431925" cy="895350"/>
            <a:chOff x="359499" y="3821225"/>
            <a:chExt cx="1431768" cy="894855"/>
          </a:xfrm>
        </p:grpSpPr>
        <p:sp>
          <p:nvSpPr>
            <p:cNvPr id="35" name="Rounded Rectangle 34"/>
            <p:cNvSpPr/>
            <p:nvPr/>
          </p:nvSpPr>
          <p:spPr>
            <a:xfrm>
              <a:off x="359499" y="3821225"/>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Rounded Rectangle 10"/>
            <p:cNvSpPr/>
            <p:nvPr/>
          </p:nvSpPr>
          <p:spPr>
            <a:xfrm>
              <a:off x="386484" y="3848197"/>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a:lstStyle>
              <a:lvl1pPr defTabSz="577850">
                <a:defRPr sz="1600">
                  <a:solidFill>
                    <a:schemeClr val="tx1"/>
                  </a:solidFill>
                  <a:latin typeface="Helvetica" pitchFamily="36" charset="0"/>
                  <a:ea typeface="MS PGothic" pitchFamily="34" charset="-128"/>
                </a:defRPr>
              </a:lvl1pPr>
              <a:lvl2pPr marL="57150" indent="-57150" defTabSz="577850">
                <a:defRPr sz="1600">
                  <a:solidFill>
                    <a:schemeClr val="tx1"/>
                  </a:solidFill>
                  <a:latin typeface="Helvetica" pitchFamily="36" charset="0"/>
                  <a:ea typeface="MS PGothic" pitchFamily="34" charset="-128"/>
                </a:defRPr>
              </a:lvl2pPr>
              <a:lvl3pPr marL="1143000" indent="-228600" defTabSz="577850">
                <a:defRPr sz="1600">
                  <a:solidFill>
                    <a:schemeClr val="tx1"/>
                  </a:solidFill>
                  <a:latin typeface="Helvetica" pitchFamily="36" charset="0"/>
                  <a:ea typeface="MS PGothic" pitchFamily="34" charset="-128"/>
                </a:defRPr>
              </a:lvl3pPr>
              <a:lvl4pPr marL="1600200" indent="-228600" defTabSz="577850">
                <a:defRPr sz="1600">
                  <a:solidFill>
                    <a:schemeClr val="tx1"/>
                  </a:solidFill>
                  <a:latin typeface="Helvetica" pitchFamily="36" charset="0"/>
                  <a:ea typeface="MS PGothic" pitchFamily="34" charset="-128"/>
                </a:defRPr>
              </a:lvl4pPr>
              <a:lvl5pPr marL="2057400" indent="-228600" defTabSz="577850">
                <a:defRPr sz="1600">
                  <a:solidFill>
                    <a:schemeClr val="tx1"/>
                  </a:solidFill>
                  <a:latin typeface="Helvetica" pitchFamily="36" charset="0"/>
                  <a:ea typeface="MS PGothic" pitchFamily="34" charset="-128"/>
                </a:defRPr>
              </a:lvl5pPr>
              <a:lvl6pPr marL="25146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nSpc>
                  <a:spcPct val="90000"/>
                </a:lnSpc>
                <a:spcAft>
                  <a:spcPct val="35000"/>
                </a:spcAft>
                <a:defRPr/>
              </a:pPr>
              <a:r>
                <a:rPr lang="en-US" altLang="en-US" sz="1300">
                  <a:solidFill>
                    <a:srgbClr val="000000"/>
                  </a:solidFill>
                </a:rPr>
                <a:t>Cloud</a:t>
              </a:r>
              <a:endParaRPr lang="en-US" altLang="en-US" sz="1300">
                <a:solidFill>
                  <a:srgbClr val="000000"/>
                </a:solidFill>
              </a:endParaRPr>
            </a:p>
            <a:p>
              <a:pPr lvl="1">
                <a:lnSpc>
                  <a:spcPct val="90000"/>
                </a:lnSpc>
                <a:spcAft>
                  <a:spcPct val="15000"/>
                </a:spcAft>
                <a:buFontTx/>
                <a:buChar char="•"/>
                <a:defRPr/>
              </a:pPr>
              <a:r>
                <a:rPr lang="en-US" altLang="en-US" sz="1000">
                  <a:solidFill>
                    <a:srgbClr val="000000"/>
                  </a:solidFill>
                </a:rPr>
                <a:t>AWS</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Microsoft (Beta)</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Others</a:t>
              </a:r>
              <a:endParaRPr lang="en-US" altLang="en-US" sz="1000">
                <a:solidFill>
                  <a:srgbClr val="000000"/>
                </a:solidFill>
              </a:endParaRPr>
            </a:p>
          </p:txBody>
        </p:sp>
      </p:grpSp>
      <p:grpSp>
        <p:nvGrpSpPr>
          <p:cNvPr id="56327" name="Group 7"/>
          <p:cNvGrpSpPr/>
          <p:nvPr/>
        </p:nvGrpSpPr>
        <p:grpSpPr bwMode="auto">
          <a:xfrm>
            <a:off x="2559050" y="1303338"/>
            <a:ext cx="1789113" cy="895350"/>
            <a:chOff x="2238694" y="465519"/>
            <a:chExt cx="1789710" cy="894855"/>
          </a:xfrm>
        </p:grpSpPr>
        <p:sp>
          <p:nvSpPr>
            <p:cNvPr id="33" name="Rounded Rectangle 32"/>
            <p:cNvSpPr/>
            <p:nvPr/>
          </p:nvSpPr>
          <p:spPr>
            <a:xfrm>
              <a:off x="2238694" y="465519"/>
              <a:ext cx="1789710" cy="894855"/>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ounded Rectangle 12"/>
            <p:cNvSpPr/>
            <p:nvPr/>
          </p:nvSpPr>
          <p:spPr>
            <a:xfrm>
              <a:off x="2265691" y="492491"/>
              <a:ext cx="1735716" cy="840910"/>
            </a:xfrm>
            <a:prstGeom prst="rect">
              <a:avLst/>
            </a:prstGeom>
          </p:spPr>
          <p:style>
            <a:lnRef idx="0">
              <a:scrgbClr r="0" g="0" b="0"/>
            </a:lnRef>
            <a:fillRef idx="0">
              <a:scrgbClr r="0" g="0" b="0"/>
            </a:fillRef>
            <a:effectRef idx="0">
              <a:scrgbClr r="0" g="0" b="0"/>
            </a:effectRef>
            <a:fontRef idx="minor">
              <a:schemeClr val="lt1"/>
            </a:fontRef>
          </p:style>
          <p:txBody>
            <a:bodyPr lIns="38100" tIns="25400" rIns="38100" bIns="25400" spcCol="1270" anchor="ctr"/>
            <a:lstStyle/>
            <a:p>
              <a:pPr algn="ctr" defTabSz="889000">
                <a:lnSpc>
                  <a:spcPct val="90000"/>
                </a:lnSpc>
                <a:spcAft>
                  <a:spcPct val="35000"/>
                </a:spcAft>
                <a:defRPr/>
              </a:pPr>
              <a:r>
                <a:rPr lang="en-US" sz="2000" dirty="0">
                  <a:solidFill>
                    <a:srgbClr val="00B0F0"/>
                  </a:solidFill>
                </a:rPr>
                <a:t>Data Storage</a:t>
              </a:r>
              <a:endParaRPr lang="en-US" sz="2000" dirty="0">
                <a:solidFill>
                  <a:srgbClr val="00B0F0"/>
                </a:solidFill>
              </a:endParaRPr>
            </a:p>
          </p:txBody>
        </p:sp>
      </p:grpSp>
      <p:grpSp>
        <p:nvGrpSpPr>
          <p:cNvPr id="56328" name="Group 8"/>
          <p:cNvGrpSpPr/>
          <p:nvPr/>
        </p:nvGrpSpPr>
        <p:grpSpPr bwMode="auto">
          <a:xfrm>
            <a:off x="2916238" y="2422525"/>
            <a:ext cx="1431925" cy="895350"/>
            <a:chOff x="2596637" y="1584087"/>
            <a:chExt cx="1431768" cy="894855"/>
          </a:xfrm>
        </p:grpSpPr>
        <p:sp>
          <p:nvSpPr>
            <p:cNvPr id="31" name="Rounded Rectangle 30"/>
            <p:cNvSpPr/>
            <p:nvPr/>
          </p:nvSpPr>
          <p:spPr>
            <a:xfrm>
              <a:off x="2596637" y="1584087"/>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ounded Rectangle 14"/>
            <p:cNvSpPr/>
            <p:nvPr/>
          </p:nvSpPr>
          <p:spPr>
            <a:xfrm>
              <a:off x="2623621" y="1611060"/>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a:lstStyle>
              <a:lvl1pPr defTabSz="577850">
                <a:defRPr sz="1600">
                  <a:solidFill>
                    <a:schemeClr val="tx1"/>
                  </a:solidFill>
                  <a:latin typeface="Helvetica" pitchFamily="36" charset="0"/>
                  <a:ea typeface="MS PGothic" pitchFamily="34" charset="-128"/>
                </a:defRPr>
              </a:lvl1pPr>
              <a:lvl2pPr marL="57150" indent="-57150" defTabSz="577850">
                <a:defRPr sz="1600">
                  <a:solidFill>
                    <a:schemeClr val="tx1"/>
                  </a:solidFill>
                  <a:latin typeface="Helvetica" pitchFamily="36" charset="0"/>
                  <a:ea typeface="MS PGothic" pitchFamily="34" charset="-128"/>
                </a:defRPr>
              </a:lvl2pPr>
              <a:lvl3pPr marL="1143000" indent="-228600" defTabSz="577850">
                <a:defRPr sz="1600">
                  <a:solidFill>
                    <a:schemeClr val="tx1"/>
                  </a:solidFill>
                  <a:latin typeface="Helvetica" pitchFamily="36" charset="0"/>
                  <a:ea typeface="MS PGothic" pitchFamily="34" charset="-128"/>
                </a:defRPr>
              </a:lvl3pPr>
              <a:lvl4pPr marL="1600200" indent="-228600" defTabSz="577850">
                <a:defRPr sz="1600">
                  <a:solidFill>
                    <a:schemeClr val="tx1"/>
                  </a:solidFill>
                  <a:latin typeface="Helvetica" pitchFamily="36" charset="0"/>
                  <a:ea typeface="MS PGothic" pitchFamily="34" charset="-128"/>
                </a:defRPr>
              </a:lvl4pPr>
              <a:lvl5pPr marL="2057400" indent="-228600" defTabSz="577850">
                <a:defRPr sz="1600">
                  <a:solidFill>
                    <a:schemeClr val="tx1"/>
                  </a:solidFill>
                  <a:latin typeface="Helvetica" pitchFamily="36" charset="0"/>
                  <a:ea typeface="MS PGothic" pitchFamily="34" charset="-128"/>
                </a:defRPr>
              </a:lvl5pPr>
              <a:lvl6pPr marL="25146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nSpc>
                  <a:spcPct val="90000"/>
                </a:lnSpc>
                <a:spcAft>
                  <a:spcPct val="35000"/>
                </a:spcAft>
                <a:defRPr/>
              </a:pPr>
              <a:r>
                <a:rPr lang="en-US" altLang="en-US" sz="1300">
                  <a:solidFill>
                    <a:srgbClr val="000000"/>
                  </a:solidFill>
                </a:rPr>
                <a:t>Local </a:t>
              </a:r>
              <a:endParaRPr lang="en-US" altLang="en-US" sz="1300">
                <a:solidFill>
                  <a:srgbClr val="000000"/>
                </a:solidFill>
              </a:endParaRPr>
            </a:p>
            <a:p>
              <a:pPr lvl="1">
                <a:lnSpc>
                  <a:spcPct val="90000"/>
                </a:lnSpc>
                <a:spcAft>
                  <a:spcPct val="15000"/>
                </a:spcAft>
                <a:buFontTx/>
                <a:buChar char="•"/>
                <a:defRPr/>
              </a:pPr>
              <a:r>
                <a:rPr lang="en-US" altLang="en-US" sz="1000">
                  <a:solidFill>
                    <a:srgbClr val="000000"/>
                  </a:solidFill>
                </a:rPr>
                <a:t>File System</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HDFS Pseudo-distributed (single-node)</a:t>
              </a:r>
              <a:endParaRPr lang="en-US" altLang="en-US" sz="1000">
                <a:solidFill>
                  <a:srgbClr val="000000"/>
                </a:solidFill>
              </a:endParaRPr>
            </a:p>
          </p:txBody>
        </p:sp>
      </p:grpSp>
      <p:grpSp>
        <p:nvGrpSpPr>
          <p:cNvPr id="56329" name="Group 9"/>
          <p:cNvGrpSpPr/>
          <p:nvPr/>
        </p:nvGrpSpPr>
        <p:grpSpPr bwMode="auto">
          <a:xfrm>
            <a:off x="2916238" y="3540125"/>
            <a:ext cx="1431925" cy="895350"/>
            <a:chOff x="2596637" y="2702656"/>
            <a:chExt cx="1431768" cy="894855"/>
          </a:xfrm>
        </p:grpSpPr>
        <p:sp>
          <p:nvSpPr>
            <p:cNvPr id="29" name="Rounded Rectangle 28"/>
            <p:cNvSpPr/>
            <p:nvPr/>
          </p:nvSpPr>
          <p:spPr>
            <a:xfrm>
              <a:off x="2596637" y="2702656"/>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ounded Rectangle 16"/>
            <p:cNvSpPr/>
            <p:nvPr/>
          </p:nvSpPr>
          <p:spPr>
            <a:xfrm>
              <a:off x="2623621" y="2729629"/>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a:lstStyle>
              <a:lvl1pPr defTabSz="577850">
                <a:defRPr sz="1600">
                  <a:solidFill>
                    <a:schemeClr val="tx1"/>
                  </a:solidFill>
                  <a:latin typeface="Helvetica" pitchFamily="36" charset="0"/>
                  <a:ea typeface="MS PGothic" pitchFamily="34" charset="-128"/>
                </a:defRPr>
              </a:lvl1pPr>
              <a:lvl2pPr marL="57150" indent="-57150" defTabSz="577850">
                <a:defRPr sz="1600">
                  <a:solidFill>
                    <a:schemeClr val="tx1"/>
                  </a:solidFill>
                  <a:latin typeface="Helvetica" pitchFamily="36" charset="0"/>
                  <a:ea typeface="MS PGothic" pitchFamily="34" charset="-128"/>
                </a:defRPr>
              </a:lvl2pPr>
              <a:lvl3pPr marL="1143000" indent="-228600" defTabSz="577850">
                <a:defRPr sz="1600">
                  <a:solidFill>
                    <a:schemeClr val="tx1"/>
                  </a:solidFill>
                  <a:latin typeface="Helvetica" pitchFamily="36" charset="0"/>
                  <a:ea typeface="MS PGothic" pitchFamily="34" charset="-128"/>
                </a:defRPr>
              </a:lvl3pPr>
              <a:lvl4pPr marL="1600200" indent="-228600" defTabSz="577850">
                <a:defRPr sz="1600">
                  <a:solidFill>
                    <a:schemeClr val="tx1"/>
                  </a:solidFill>
                  <a:latin typeface="Helvetica" pitchFamily="36" charset="0"/>
                  <a:ea typeface="MS PGothic" pitchFamily="34" charset="-128"/>
                </a:defRPr>
              </a:lvl4pPr>
              <a:lvl5pPr marL="2057400" indent="-228600" defTabSz="577850">
                <a:defRPr sz="1600">
                  <a:solidFill>
                    <a:schemeClr val="tx1"/>
                  </a:solidFill>
                  <a:latin typeface="Helvetica" pitchFamily="36" charset="0"/>
                  <a:ea typeface="MS PGothic" pitchFamily="34" charset="-128"/>
                </a:defRPr>
              </a:lvl5pPr>
              <a:lvl6pPr marL="25146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6pPr>
              <a:lvl7pPr marL="29718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7pPr>
              <a:lvl8pPr marL="34290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8pPr>
              <a:lvl9pPr marL="3886200" indent="-228600" defTabSz="577850" eaLnBrk="0" fontAlgn="base" hangingPunct="0">
                <a:spcBef>
                  <a:spcPct val="0"/>
                </a:spcBef>
                <a:spcAft>
                  <a:spcPct val="0"/>
                </a:spcAft>
                <a:defRPr sz="1600">
                  <a:solidFill>
                    <a:schemeClr val="tx1"/>
                  </a:solidFill>
                  <a:latin typeface="Helvetica" pitchFamily="36" charset="0"/>
                  <a:ea typeface="MS PGothic" pitchFamily="34" charset="-128"/>
                </a:defRPr>
              </a:lvl9pPr>
            </a:lstStyle>
            <a:p>
              <a:pPr>
                <a:lnSpc>
                  <a:spcPct val="90000"/>
                </a:lnSpc>
                <a:spcAft>
                  <a:spcPct val="35000"/>
                </a:spcAft>
                <a:defRPr/>
              </a:pPr>
              <a:r>
                <a:rPr lang="en-US" altLang="en-US" sz="1300">
                  <a:solidFill>
                    <a:srgbClr val="000000"/>
                  </a:solidFill>
                </a:rPr>
                <a:t>Cloud</a:t>
              </a:r>
              <a:endParaRPr lang="en-US" altLang="en-US" sz="1300">
                <a:solidFill>
                  <a:srgbClr val="000000"/>
                </a:solidFill>
              </a:endParaRPr>
            </a:p>
            <a:p>
              <a:pPr lvl="1">
                <a:lnSpc>
                  <a:spcPct val="90000"/>
                </a:lnSpc>
                <a:spcAft>
                  <a:spcPct val="15000"/>
                </a:spcAft>
                <a:buFontTx/>
                <a:buChar char="•"/>
                <a:defRPr/>
              </a:pPr>
              <a:r>
                <a:rPr lang="en-US" altLang="en-US" sz="1000">
                  <a:solidFill>
                    <a:srgbClr val="000000"/>
                  </a:solidFill>
                </a:rPr>
                <a:t>AWS</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Azure</a:t>
              </a:r>
              <a:endParaRPr lang="en-US" altLang="en-US" sz="1000">
                <a:solidFill>
                  <a:srgbClr val="000000"/>
                </a:solidFill>
              </a:endParaRPr>
            </a:p>
            <a:p>
              <a:pPr lvl="1">
                <a:lnSpc>
                  <a:spcPct val="90000"/>
                </a:lnSpc>
                <a:spcAft>
                  <a:spcPct val="15000"/>
                </a:spcAft>
                <a:buFontTx/>
                <a:buChar char="•"/>
                <a:defRPr/>
              </a:pPr>
              <a:r>
                <a:rPr lang="en-US" altLang="en-US" sz="1000">
                  <a:solidFill>
                    <a:srgbClr val="000000"/>
                  </a:solidFill>
                </a:rPr>
                <a:t>Others</a:t>
              </a:r>
              <a:endParaRPr lang="en-US" altLang="en-US" sz="1000">
                <a:solidFill>
                  <a:srgbClr val="000000"/>
                </a:solidFill>
              </a:endParaRPr>
            </a:p>
          </p:txBody>
        </p:sp>
      </p:grpSp>
      <p:grpSp>
        <p:nvGrpSpPr>
          <p:cNvPr id="56330" name="Group 10"/>
          <p:cNvGrpSpPr/>
          <p:nvPr/>
        </p:nvGrpSpPr>
        <p:grpSpPr bwMode="auto">
          <a:xfrm>
            <a:off x="4795838" y="1303338"/>
            <a:ext cx="1789112" cy="895350"/>
            <a:chOff x="4475832" y="465519"/>
            <a:chExt cx="1789710" cy="894855"/>
          </a:xfrm>
        </p:grpSpPr>
        <p:sp>
          <p:nvSpPr>
            <p:cNvPr id="27" name="Rounded Rectangle 26"/>
            <p:cNvSpPr/>
            <p:nvPr/>
          </p:nvSpPr>
          <p:spPr>
            <a:xfrm>
              <a:off x="4475832" y="465519"/>
              <a:ext cx="1789710" cy="894855"/>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ed Rectangle 18"/>
            <p:cNvSpPr/>
            <p:nvPr/>
          </p:nvSpPr>
          <p:spPr>
            <a:xfrm>
              <a:off x="4502828" y="492491"/>
              <a:ext cx="1735718" cy="840910"/>
            </a:xfrm>
            <a:prstGeom prst="rect">
              <a:avLst/>
            </a:prstGeom>
          </p:spPr>
          <p:style>
            <a:lnRef idx="0">
              <a:scrgbClr r="0" g="0" b="0"/>
            </a:lnRef>
            <a:fillRef idx="0">
              <a:scrgbClr r="0" g="0" b="0"/>
            </a:fillRef>
            <a:effectRef idx="0">
              <a:scrgbClr r="0" g="0" b="0"/>
            </a:effectRef>
            <a:fontRef idx="minor">
              <a:schemeClr val="lt1"/>
            </a:fontRef>
          </p:style>
          <p:txBody>
            <a:bodyPr lIns="38100" tIns="25400" rIns="38100" bIns="25400" spcCol="1270" anchor="ctr"/>
            <a:lstStyle/>
            <a:p>
              <a:pPr algn="ctr" defTabSz="889000">
                <a:lnSpc>
                  <a:spcPct val="90000"/>
                </a:lnSpc>
                <a:spcAft>
                  <a:spcPct val="35000"/>
                </a:spcAft>
                <a:defRPr/>
              </a:pPr>
              <a:r>
                <a:rPr lang="en-US" sz="2000" dirty="0">
                  <a:solidFill>
                    <a:srgbClr val="00B0F0"/>
                  </a:solidFill>
                </a:rPr>
                <a:t>MapReduce</a:t>
              </a:r>
              <a:endParaRPr lang="en-US" sz="2000" dirty="0">
                <a:solidFill>
                  <a:srgbClr val="00B0F0"/>
                </a:solidFill>
              </a:endParaRPr>
            </a:p>
          </p:txBody>
        </p:sp>
      </p:grpSp>
      <p:grpSp>
        <p:nvGrpSpPr>
          <p:cNvPr id="56331" name="Group 11"/>
          <p:cNvGrpSpPr/>
          <p:nvPr/>
        </p:nvGrpSpPr>
        <p:grpSpPr bwMode="auto">
          <a:xfrm>
            <a:off x="5153025" y="2422525"/>
            <a:ext cx="1431925" cy="895350"/>
            <a:chOff x="4833774" y="1584087"/>
            <a:chExt cx="1431768" cy="894855"/>
          </a:xfrm>
        </p:grpSpPr>
        <p:sp>
          <p:nvSpPr>
            <p:cNvPr id="25" name="Rounded Rectangle 24"/>
            <p:cNvSpPr/>
            <p:nvPr/>
          </p:nvSpPr>
          <p:spPr>
            <a:xfrm>
              <a:off x="4833774" y="1584087"/>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20"/>
            <p:cNvSpPr/>
            <p:nvPr/>
          </p:nvSpPr>
          <p:spPr>
            <a:xfrm>
              <a:off x="4860759" y="1611060"/>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spcCol="1270" anchor="ctr"/>
            <a:lstStyle/>
            <a:p>
              <a:pPr algn="ctr" defTabSz="577850">
                <a:lnSpc>
                  <a:spcPct val="90000"/>
                </a:lnSpc>
                <a:spcAft>
                  <a:spcPct val="35000"/>
                </a:spcAft>
                <a:defRPr/>
              </a:pPr>
              <a:r>
                <a:rPr lang="en-US" sz="1300" dirty="0"/>
                <a:t>Local</a:t>
              </a:r>
              <a:endParaRPr lang="en-US" sz="1300" dirty="0"/>
            </a:p>
          </p:txBody>
        </p:sp>
      </p:grpSp>
      <p:grpSp>
        <p:nvGrpSpPr>
          <p:cNvPr id="56332" name="Group 12"/>
          <p:cNvGrpSpPr/>
          <p:nvPr/>
        </p:nvGrpSpPr>
        <p:grpSpPr bwMode="auto">
          <a:xfrm>
            <a:off x="5153025" y="3540125"/>
            <a:ext cx="1449388" cy="895350"/>
            <a:chOff x="4833774" y="2702656"/>
            <a:chExt cx="1448204" cy="894855"/>
          </a:xfrm>
        </p:grpSpPr>
        <p:sp>
          <p:nvSpPr>
            <p:cNvPr id="23" name="Rounded Rectangle 22"/>
            <p:cNvSpPr/>
            <p:nvPr/>
          </p:nvSpPr>
          <p:spPr>
            <a:xfrm>
              <a:off x="4833774" y="2702656"/>
              <a:ext cx="1448204"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ounded Rectangle 22"/>
            <p:cNvSpPr/>
            <p:nvPr/>
          </p:nvSpPr>
          <p:spPr>
            <a:xfrm>
              <a:off x="4860740" y="2729629"/>
              <a:ext cx="1394272"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spcCol="1270" anchor="ctr"/>
            <a:lstStyle/>
            <a:p>
              <a:pPr algn="ctr" defTabSz="577850">
                <a:lnSpc>
                  <a:spcPct val="90000"/>
                </a:lnSpc>
                <a:spcAft>
                  <a:spcPct val="35000"/>
                </a:spcAft>
                <a:defRPr/>
              </a:pPr>
              <a:r>
                <a:rPr lang="en-US" sz="1300" dirty="0"/>
                <a:t>Cloud</a:t>
              </a:r>
              <a:endParaRPr lang="en-US" sz="1300" dirty="0"/>
            </a:p>
          </p:txBody>
        </p:sp>
      </p:grpSp>
      <p:grpSp>
        <p:nvGrpSpPr>
          <p:cNvPr id="56333" name="Group 13"/>
          <p:cNvGrpSpPr/>
          <p:nvPr/>
        </p:nvGrpSpPr>
        <p:grpSpPr bwMode="auto">
          <a:xfrm>
            <a:off x="7032625" y="1303338"/>
            <a:ext cx="1790700" cy="895350"/>
            <a:chOff x="6712970" y="465519"/>
            <a:chExt cx="1789710" cy="894855"/>
          </a:xfrm>
        </p:grpSpPr>
        <p:sp>
          <p:nvSpPr>
            <p:cNvPr id="21" name="Rounded Rectangle 20"/>
            <p:cNvSpPr/>
            <p:nvPr/>
          </p:nvSpPr>
          <p:spPr>
            <a:xfrm>
              <a:off x="6712970" y="465519"/>
              <a:ext cx="1789710" cy="894855"/>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Rounded Rectangle 24"/>
            <p:cNvSpPr/>
            <p:nvPr/>
          </p:nvSpPr>
          <p:spPr>
            <a:xfrm>
              <a:off x="6739943" y="492491"/>
              <a:ext cx="1735765" cy="840910"/>
            </a:xfrm>
            <a:prstGeom prst="rect">
              <a:avLst/>
            </a:prstGeom>
          </p:spPr>
          <p:style>
            <a:lnRef idx="0">
              <a:scrgbClr r="0" g="0" b="0"/>
            </a:lnRef>
            <a:fillRef idx="0">
              <a:scrgbClr r="0" g="0" b="0"/>
            </a:fillRef>
            <a:effectRef idx="0">
              <a:scrgbClr r="0" g="0" b="0"/>
            </a:effectRef>
            <a:fontRef idx="minor">
              <a:schemeClr val="lt1"/>
            </a:fontRef>
          </p:style>
          <p:txBody>
            <a:bodyPr lIns="38100" tIns="25400" rIns="38100" bIns="25400" spcCol="1270" anchor="ctr"/>
            <a:lstStyle/>
            <a:p>
              <a:pPr algn="ctr" defTabSz="889000">
                <a:lnSpc>
                  <a:spcPct val="90000"/>
                </a:lnSpc>
                <a:spcAft>
                  <a:spcPct val="35000"/>
                </a:spcAft>
                <a:defRPr/>
              </a:pPr>
              <a:r>
                <a:rPr lang="en-US" sz="2000" dirty="0">
                  <a:solidFill>
                    <a:srgbClr val="00B0F0"/>
                  </a:solidFill>
                </a:rPr>
                <a:t>Other Libraries &amp; Tools</a:t>
              </a:r>
              <a:endParaRPr lang="en-US" sz="2000" dirty="0">
                <a:solidFill>
                  <a:srgbClr val="00B0F0"/>
                </a:solidFill>
              </a:endParaRPr>
            </a:p>
          </p:txBody>
        </p:sp>
      </p:grpSp>
      <p:grpSp>
        <p:nvGrpSpPr>
          <p:cNvPr id="56334" name="Group 14"/>
          <p:cNvGrpSpPr/>
          <p:nvPr/>
        </p:nvGrpSpPr>
        <p:grpSpPr bwMode="auto">
          <a:xfrm>
            <a:off x="7391400" y="2422525"/>
            <a:ext cx="1431925" cy="895350"/>
            <a:chOff x="7070912" y="1584087"/>
            <a:chExt cx="1431768" cy="894855"/>
          </a:xfrm>
        </p:grpSpPr>
        <p:sp>
          <p:nvSpPr>
            <p:cNvPr id="19" name="Rounded Rectangle 18"/>
            <p:cNvSpPr/>
            <p:nvPr/>
          </p:nvSpPr>
          <p:spPr>
            <a:xfrm>
              <a:off x="7070912" y="1584087"/>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ounded Rectangle 26"/>
            <p:cNvSpPr/>
            <p:nvPr/>
          </p:nvSpPr>
          <p:spPr>
            <a:xfrm>
              <a:off x="7097897" y="1611060"/>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spcCol="1270" anchor="ctr"/>
            <a:lstStyle/>
            <a:p>
              <a:pPr algn="ctr" defTabSz="577850">
                <a:lnSpc>
                  <a:spcPct val="90000"/>
                </a:lnSpc>
                <a:spcAft>
                  <a:spcPct val="35000"/>
                </a:spcAft>
                <a:defRPr/>
              </a:pPr>
              <a:r>
                <a:rPr lang="en-US" sz="1300" dirty="0"/>
                <a:t>Vendor Tools</a:t>
              </a:r>
              <a:endParaRPr lang="en-US" sz="1300" dirty="0"/>
            </a:p>
          </p:txBody>
        </p:sp>
      </p:grpSp>
      <p:grpSp>
        <p:nvGrpSpPr>
          <p:cNvPr id="56335" name="Group 15"/>
          <p:cNvGrpSpPr/>
          <p:nvPr/>
        </p:nvGrpSpPr>
        <p:grpSpPr bwMode="auto">
          <a:xfrm>
            <a:off x="7391400" y="3540125"/>
            <a:ext cx="1431925" cy="895350"/>
            <a:chOff x="7070912" y="2702656"/>
            <a:chExt cx="1431768" cy="894855"/>
          </a:xfrm>
        </p:grpSpPr>
        <p:sp>
          <p:nvSpPr>
            <p:cNvPr id="17" name="Rounded Rectangle 16"/>
            <p:cNvSpPr/>
            <p:nvPr/>
          </p:nvSpPr>
          <p:spPr>
            <a:xfrm>
              <a:off x="7070912" y="2702656"/>
              <a:ext cx="1431768" cy="894855"/>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28"/>
            <p:cNvSpPr/>
            <p:nvPr/>
          </p:nvSpPr>
          <p:spPr>
            <a:xfrm>
              <a:off x="7097897" y="2729629"/>
              <a:ext cx="1377799" cy="8409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 tIns="16510" rIns="24765" bIns="16510" spcCol="1270" anchor="ctr"/>
            <a:lstStyle/>
            <a:p>
              <a:pPr algn="ctr" defTabSz="577850">
                <a:lnSpc>
                  <a:spcPct val="90000"/>
                </a:lnSpc>
                <a:spcAft>
                  <a:spcPct val="35000"/>
                </a:spcAft>
                <a:defRPr/>
              </a:pPr>
              <a:r>
                <a:rPr lang="en-US" sz="1300" dirty="0"/>
                <a:t>Libraries</a:t>
              </a:r>
              <a:endParaRPr lang="en-US" sz="1300" dirty="0"/>
            </a:p>
          </p:txBody>
        </p:sp>
      </p:grpSp>
      <p:sp>
        <p:nvSpPr>
          <p:cNvPr id="47" name="Straight Connector 3"/>
          <p:cNvSpPr/>
          <p:nvPr/>
        </p:nvSpPr>
        <p:spPr>
          <a:xfrm>
            <a:off x="469900" y="2232025"/>
            <a:ext cx="179388" cy="671513"/>
          </a:xfrm>
          <a:custGeom>
            <a:avLst/>
            <a:gdLst/>
            <a:ahLst/>
            <a:cxnLst/>
            <a:rect l="0" t="0" r="0" b="0"/>
            <a:pathLst>
              <a:path>
                <a:moveTo>
                  <a:pt x="0" y="0"/>
                </a:moveTo>
                <a:lnTo>
                  <a:pt x="0" y="671141"/>
                </a:lnTo>
                <a:lnTo>
                  <a:pt x="178971" y="671141"/>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Straight Connector 4"/>
          <p:cNvSpPr/>
          <p:nvPr/>
        </p:nvSpPr>
        <p:spPr>
          <a:xfrm>
            <a:off x="469900" y="2232025"/>
            <a:ext cx="179388" cy="1789113"/>
          </a:xfrm>
          <a:custGeom>
            <a:avLst/>
            <a:gdLst/>
            <a:ahLst/>
            <a:cxnLst/>
            <a:rect l="0" t="0" r="0" b="0"/>
            <a:pathLst>
              <a:path>
                <a:moveTo>
                  <a:pt x="0" y="0"/>
                </a:moveTo>
                <a:lnTo>
                  <a:pt x="0" y="1789710"/>
                </a:lnTo>
                <a:lnTo>
                  <a:pt x="178971" y="1789710"/>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Straight Connector 5"/>
          <p:cNvSpPr/>
          <p:nvPr/>
        </p:nvSpPr>
        <p:spPr>
          <a:xfrm>
            <a:off x="469900" y="2232025"/>
            <a:ext cx="179388" cy="2908300"/>
          </a:xfrm>
          <a:custGeom>
            <a:avLst/>
            <a:gdLst/>
            <a:ahLst/>
            <a:cxnLst/>
            <a:rect l="0" t="0" r="0" b="0"/>
            <a:pathLst>
              <a:path>
                <a:moveTo>
                  <a:pt x="0" y="0"/>
                </a:moveTo>
                <a:lnTo>
                  <a:pt x="0" y="2908279"/>
                </a:lnTo>
                <a:lnTo>
                  <a:pt x="178971" y="2908279"/>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Straight Connector 6"/>
          <p:cNvSpPr/>
          <p:nvPr/>
        </p:nvSpPr>
        <p:spPr>
          <a:xfrm>
            <a:off x="2706688" y="2232025"/>
            <a:ext cx="179387" cy="671513"/>
          </a:xfrm>
          <a:custGeom>
            <a:avLst/>
            <a:gdLst/>
            <a:ahLst/>
            <a:cxnLst/>
            <a:rect l="0" t="0" r="0" b="0"/>
            <a:pathLst>
              <a:path>
                <a:moveTo>
                  <a:pt x="0" y="0"/>
                </a:moveTo>
                <a:lnTo>
                  <a:pt x="0" y="671141"/>
                </a:lnTo>
                <a:lnTo>
                  <a:pt x="178971" y="671141"/>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Straight Connector 7"/>
          <p:cNvSpPr/>
          <p:nvPr/>
        </p:nvSpPr>
        <p:spPr>
          <a:xfrm>
            <a:off x="2706688" y="2232025"/>
            <a:ext cx="179387" cy="1789113"/>
          </a:xfrm>
          <a:custGeom>
            <a:avLst/>
            <a:gdLst/>
            <a:ahLst/>
            <a:cxnLst/>
            <a:rect l="0" t="0" r="0" b="0"/>
            <a:pathLst>
              <a:path>
                <a:moveTo>
                  <a:pt x="0" y="0"/>
                </a:moveTo>
                <a:lnTo>
                  <a:pt x="0" y="1789710"/>
                </a:lnTo>
                <a:lnTo>
                  <a:pt x="178971" y="1789710"/>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Straight Connector 8"/>
          <p:cNvSpPr/>
          <p:nvPr/>
        </p:nvSpPr>
        <p:spPr>
          <a:xfrm>
            <a:off x="4943475" y="2232025"/>
            <a:ext cx="179388" cy="671513"/>
          </a:xfrm>
          <a:custGeom>
            <a:avLst/>
            <a:gdLst/>
            <a:ahLst/>
            <a:cxnLst/>
            <a:rect l="0" t="0" r="0" b="0"/>
            <a:pathLst>
              <a:path>
                <a:moveTo>
                  <a:pt x="0" y="0"/>
                </a:moveTo>
                <a:lnTo>
                  <a:pt x="0" y="671141"/>
                </a:lnTo>
                <a:lnTo>
                  <a:pt x="178971" y="671141"/>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Straight Connector 9"/>
          <p:cNvSpPr/>
          <p:nvPr/>
        </p:nvSpPr>
        <p:spPr>
          <a:xfrm>
            <a:off x="4943475" y="2232025"/>
            <a:ext cx="179388" cy="1789113"/>
          </a:xfrm>
          <a:custGeom>
            <a:avLst/>
            <a:gdLst/>
            <a:ahLst/>
            <a:cxnLst/>
            <a:rect l="0" t="0" r="0" b="0"/>
            <a:pathLst>
              <a:path>
                <a:moveTo>
                  <a:pt x="0" y="0"/>
                </a:moveTo>
                <a:lnTo>
                  <a:pt x="0" y="1789710"/>
                </a:lnTo>
                <a:lnTo>
                  <a:pt x="178971" y="1789710"/>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Straight Connector 10"/>
          <p:cNvSpPr/>
          <p:nvPr/>
        </p:nvSpPr>
        <p:spPr>
          <a:xfrm>
            <a:off x="7180263" y="2232025"/>
            <a:ext cx="179387" cy="671513"/>
          </a:xfrm>
          <a:custGeom>
            <a:avLst/>
            <a:gdLst/>
            <a:ahLst/>
            <a:cxnLst/>
            <a:rect l="0" t="0" r="0" b="0"/>
            <a:pathLst>
              <a:path>
                <a:moveTo>
                  <a:pt x="0" y="0"/>
                </a:moveTo>
                <a:lnTo>
                  <a:pt x="0" y="671141"/>
                </a:lnTo>
                <a:lnTo>
                  <a:pt x="178971" y="671141"/>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Straight Connector 11"/>
          <p:cNvSpPr/>
          <p:nvPr/>
        </p:nvSpPr>
        <p:spPr>
          <a:xfrm>
            <a:off x="7180263" y="2232025"/>
            <a:ext cx="179387" cy="1789113"/>
          </a:xfrm>
          <a:custGeom>
            <a:avLst/>
            <a:gdLst/>
            <a:ahLst/>
            <a:cxnLst/>
            <a:rect l="0" t="0" r="0" b="0"/>
            <a:pathLst>
              <a:path>
                <a:moveTo>
                  <a:pt x="0" y="0"/>
                </a:moveTo>
                <a:lnTo>
                  <a:pt x="0" y="1789710"/>
                </a:lnTo>
                <a:lnTo>
                  <a:pt x="178971" y="1789710"/>
                </a:lnTo>
              </a:path>
            </a:pathLst>
          </a:custGeom>
          <a:noFill/>
          <a:ln w="15875">
            <a:solidFill>
              <a:schemeClr val="bg1">
                <a:lumMod val="75000"/>
              </a:schemeClr>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pic>
        <p:nvPicPr>
          <p:cNvPr id="56" name="Picture 55" descr="Screen Shot 2013-04-29 at 10.58.46 AM.png"/>
          <p:cNvPicPr>
            <a:picLocks noChangeAspect="1"/>
          </p:cNvPicPr>
          <p:nvPr/>
        </p:nvPicPr>
        <p:blipFill>
          <a:blip r:embed="rId1"/>
          <a:srcRect/>
          <a:stretch>
            <a:fillRect/>
          </a:stretch>
        </p:blipFill>
        <p:spPr bwMode="auto">
          <a:xfrm>
            <a:off x="4908550" y="4749800"/>
            <a:ext cx="1563688" cy="16097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latin typeface="Arial" charset="0"/>
              </a:rPr>
              <a:t>Comparing:  RDBMS vs. Hadoop</a:t>
            </a:r>
            <a:endParaRPr lang="en-AU" dirty="0"/>
          </a:p>
        </p:txBody>
      </p:sp>
      <p:pic>
        <p:nvPicPr>
          <p:cNvPr id="3" name="Picture 2"/>
          <p:cNvPicPr>
            <a:picLocks noChangeAspect="1"/>
          </p:cNvPicPr>
          <p:nvPr/>
        </p:nvPicPr>
        <p:blipFill>
          <a:blip r:embed="rId1"/>
          <a:stretch>
            <a:fillRect/>
          </a:stretch>
        </p:blipFill>
        <p:spPr>
          <a:xfrm>
            <a:off x="981075" y="936807"/>
            <a:ext cx="7364317" cy="5300481"/>
          </a:xfrm>
          <a:prstGeom prst="rect">
            <a:avLst/>
          </a:prstGeom>
        </p:spPr>
      </p:pic>
      <p:pic>
        <p:nvPicPr>
          <p:cNvPr id="57385" name="Picture 4" descr="http://cdn1.iconfinder.com/data/icons/database/PNG/512/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808" y="5795779"/>
            <a:ext cx="88741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6" name="Picture 5" descr="D:\Users\Denny Lee\Pictures\temp\icons\hadoop.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6892" y="5673542"/>
            <a:ext cx="1227233" cy="92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75" y="117475"/>
            <a:ext cx="8791575" cy="609600"/>
          </a:xfrm>
        </p:spPr>
        <p:txBody>
          <a:bodyPr/>
          <a:lstStyle/>
          <a:p>
            <a:pPr>
              <a:defRPr/>
            </a:pPr>
            <a:r>
              <a:rPr lang="en-AU" dirty="0"/>
              <a:t>The Changing Data Management Landscape</a:t>
            </a:r>
            <a:endParaRPr lang="en-AU" dirty="0"/>
          </a:p>
        </p:txBody>
      </p:sp>
      <p:pic>
        <p:nvPicPr>
          <p:cNvPr id="5837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050" y="1095375"/>
            <a:ext cx="7837488"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23857" y="3056597"/>
            <a:ext cx="5609443" cy="2009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defRPr/>
            </a:pPr>
            <a:r>
              <a:rPr lang="en-US" dirty="0"/>
              <a:t>AWS (Amazon Web Services)</a:t>
            </a:r>
            <a:endParaRPr lang="en-AU" dirty="0"/>
          </a:p>
        </p:txBody>
      </p:sp>
      <p:sp>
        <p:nvSpPr>
          <p:cNvPr id="69635" name="Content Placeholder 2"/>
          <p:cNvSpPr>
            <a:spLocks noGrp="1"/>
          </p:cNvSpPr>
          <p:nvPr>
            <p:ph idx="1"/>
          </p:nvPr>
        </p:nvSpPr>
        <p:spPr/>
        <p:txBody>
          <a:bodyPr/>
          <a:lstStyle/>
          <a:p>
            <a:r>
              <a:rPr lang="en-US" altLang="en-US" dirty="0"/>
              <a:t>Amazon</a:t>
            </a:r>
            <a:endParaRPr lang="en-US" altLang="en-US" dirty="0"/>
          </a:p>
          <a:p>
            <a:endParaRPr lang="en-AU" altLang="en-US" dirty="0"/>
          </a:p>
        </p:txBody>
      </p:sp>
      <p:pic>
        <p:nvPicPr>
          <p:cNvPr id="69636" name="Picture 5"/>
          <p:cNvPicPr>
            <a:picLocks noChangeAspect="1"/>
          </p:cNvPicPr>
          <p:nvPr/>
        </p:nvPicPr>
        <p:blipFill>
          <a:blip r:embed="rId2">
            <a:extLst>
              <a:ext uri="{28A0092B-C50C-407E-A947-70E740481C1C}">
                <a14:useLocalDpi xmlns:a14="http://schemas.microsoft.com/office/drawing/2010/main" val="0"/>
              </a:ext>
            </a:extLst>
          </a:blip>
          <a:srcRect r="55206"/>
          <a:stretch>
            <a:fillRect/>
          </a:stretch>
        </p:blipFill>
        <p:spPr bwMode="auto">
          <a:xfrm>
            <a:off x="455613" y="2198688"/>
            <a:ext cx="2744787"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3"/>
          <p:cNvSpPr>
            <a:spLocks noGrp="1"/>
          </p:cNvSpPr>
          <p:nvPr/>
        </p:nvSpPr>
        <p:spPr>
          <a:xfrm>
            <a:off x="665163" y="1700213"/>
            <a:ext cx="3074987" cy="365125"/>
          </a:xfrm>
          <a:prstGeom prst="rect">
            <a:avLst/>
          </a:prstGeom>
        </p:spPr>
        <p:txBody>
          <a:bodyPr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hangingPunct="0">
              <a:spcBef>
                <a:spcPct val="35000"/>
              </a:spcBef>
              <a:buClr>
                <a:srgbClr val="CC3300"/>
              </a:buClr>
              <a:buSzPct val="90000"/>
              <a:defRPr/>
            </a:pPr>
            <a:r>
              <a:rPr kumimoji="1" lang="en-US" sz="1800" kern="0" dirty="0">
                <a:solidFill>
                  <a:srgbClr val="000000"/>
                </a:solidFill>
                <a:ea typeface="MS PGothic" pitchFamily="34" charset="-128"/>
              </a:rPr>
              <a:t>From Wikipedia 2006</a:t>
            </a:r>
            <a:endParaRPr kumimoji="1" lang="en-US" sz="1800" kern="0" dirty="0">
              <a:solidFill>
                <a:srgbClr val="000000"/>
              </a:solidFill>
              <a:ea typeface="MS PGothic" pitchFamily="34" charset="-128"/>
            </a:endParaRPr>
          </a:p>
        </p:txBody>
      </p:sp>
      <p:sp>
        <p:nvSpPr>
          <p:cNvPr id="10" name="Date Placeholder 3"/>
          <p:cNvSpPr>
            <a:spLocks noGrp="1"/>
          </p:cNvSpPr>
          <p:nvPr/>
        </p:nvSpPr>
        <p:spPr>
          <a:xfrm>
            <a:off x="4835525" y="1828800"/>
            <a:ext cx="3073400" cy="365125"/>
          </a:xfrm>
          <a:prstGeom prst="rect">
            <a:avLst/>
          </a:prstGeom>
        </p:spPr>
        <p:txBody>
          <a:bodyPr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hangingPunct="0">
              <a:spcBef>
                <a:spcPct val="35000"/>
              </a:spcBef>
              <a:buClr>
                <a:srgbClr val="CC3300"/>
              </a:buClr>
              <a:buSzPct val="90000"/>
              <a:defRPr/>
            </a:pPr>
            <a:r>
              <a:rPr kumimoji="1" lang="en-US" sz="1800" kern="0" dirty="0">
                <a:solidFill>
                  <a:srgbClr val="000000"/>
                </a:solidFill>
                <a:ea typeface="MS PGothic" pitchFamily="34" charset="-128"/>
              </a:rPr>
              <a:t>From Wikipedia 2017</a:t>
            </a:r>
            <a:endParaRPr kumimoji="1" lang="en-US" sz="1800" kern="0" dirty="0">
              <a:solidFill>
                <a:srgbClr val="000000"/>
              </a:solidFill>
              <a:ea typeface="MS PGothic" pitchFamily="34" charset="-128"/>
            </a:endParaRPr>
          </a:p>
        </p:txBody>
      </p:sp>
      <p:cxnSp>
        <p:nvCxnSpPr>
          <p:cNvPr id="8" name="Straight Connector 7"/>
          <p:cNvCxnSpPr/>
          <p:nvPr/>
        </p:nvCxnSpPr>
        <p:spPr>
          <a:xfrm>
            <a:off x="3494405" y="4567174"/>
            <a:ext cx="150177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Course Aims</a:t>
            </a:r>
            <a:endParaRPr lang="en-AU" dirty="0"/>
          </a:p>
        </p:txBody>
      </p:sp>
      <p:sp>
        <p:nvSpPr>
          <p:cNvPr id="7171" name="Content Placeholder 2"/>
          <p:cNvSpPr>
            <a:spLocks noGrp="1"/>
          </p:cNvSpPr>
          <p:nvPr>
            <p:ph idx="1"/>
          </p:nvPr>
        </p:nvSpPr>
        <p:spPr/>
        <p:txBody>
          <a:bodyPr/>
          <a:lstStyle/>
          <a:p>
            <a:r>
              <a:rPr lang="en-AU" altLang="en-US"/>
              <a:t>This course aims to introduce you to the concepts behind Big Data, the core technologies used in managing large-scale data sets, and a range of technologies for developing solutions to large-scale data analytics problems.</a:t>
            </a:r>
            <a:endParaRPr lang="en-AU" altLang="en-US"/>
          </a:p>
          <a:p>
            <a:endParaRPr lang="en-AU" altLang="en-US"/>
          </a:p>
          <a:p>
            <a:endParaRPr lang="en-AU" altLang="en-US"/>
          </a:p>
          <a:p>
            <a:r>
              <a:rPr lang="en-AU" altLang="en-US"/>
              <a:t>This course is intended for students who want to understand modern large-scale data analytics systems. It covers a wide range of topics and technologies, and will prepare students to be able to build such systems as well as use them efficiently and effectively to address challenges in big data management.</a:t>
            </a:r>
            <a:endParaRPr lang="en-AU" altLang="en-US"/>
          </a:p>
          <a:p>
            <a:endParaRPr lang="en-US" altLang="en-US"/>
          </a:p>
          <a:p>
            <a:r>
              <a:rPr lang="en-US" altLang="en-US" i="1" u="sng">
                <a:solidFill>
                  <a:schemeClr val="tx2"/>
                </a:solidFill>
              </a:rPr>
              <a:t>Not possible to cover every aspect of big data management. </a:t>
            </a:r>
            <a:endParaRPr lang="en-AU" altLang="en-US" sz="2400" i="1" u="sng">
              <a:solidFill>
                <a:schemeClr val="tx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AWS (Amazon Web Services)</a:t>
            </a:r>
            <a:endParaRPr lang="en-AU" dirty="0"/>
          </a:p>
        </p:txBody>
      </p:sp>
      <p:sp>
        <p:nvSpPr>
          <p:cNvPr id="70659" name="Content Placeholder 2"/>
          <p:cNvSpPr>
            <a:spLocks noGrp="1"/>
          </p:cNvSpPr>
          <p:nvPr>
            <p:ph idx="1"/>
          </p:nvPr>
        </p:nvSpPr>
        <p:spPr/>
        <p:txBody>
          <a:bodyPr/>
          <a:lstStyle/>
          <a:p>
            <a:r>
              <a:rPr lang="en-AU" altLang="en-US"/>
              <a:t>AWS is a subsidiary of Amazon.com, which offers a suite of cloud computing services that make up an on-demand computing platform.</a:t>
            </a:r>
            <a:endParaRPr lang="en-AU" altLang="en-US"/>
          </a:p>
          <a:p>
            <a:r>
              <a:rPr lang="en-US" altLang="en-US"/>
              <a:t>Amazon Web Services (AWS) provides a number of different services, including:</a:t>
            </a:r>
            <a:endParaRPr lang="en-US" altLang="en-US"/>
          </a:p>
          <a:p>
            <a:pPr lvl="1"/>
            <a:r>
              <a:rPr lang="en-US" altLang="en-US"/>
              <a:t>Amazon Elastic Compute Cloud (EC2)</a:t>
            </a:r>
            <a:br>
              <a:rPr lang="en-US" altLang="en-US"/>
            </a:br>
            <a:r>
              <a:rPr lang="en-US" altLang="en-US"/>
              <a:t>Virtual machines for running custom software</a:t>
            </a:r>
            <a:endParaRPr lang="en-US" altLang="en-US"/>
          </a:p>
          <a:p>
            <a:pPr lvl="1"/>
            <a:r>
              <a:rPr lang="en-US" altLang="en-US"/>
              <a:t>Amazon Simple Storage Service (S3)</a:t>
            </a:r>
            <a:br>
              <a:rPr lang="en-US" altLang="en-US"/>
            </a:br>
            <a:r>
              <a:rPr lang="en-US" altLang="en-US"/>
              <a:t>Simple key-value store, accessible as a web service</a:t>
            </a:r>
            <a:endParaRPr lang="en-US" altLang="en-US"/>
          </a:p>
          <a:p>
            <a:pPr lvl="1"/>
            <a:r>
              <a:rPr lang="en-US" altLang="en-US"/>
              <a:t>Amazon Elastic MapReduce (EMR)</a:t>
            </a:r>
            <a:br>
              <a:rPr lang="en-US" altLang="en-US"/>
            </a:br>
            <a:r>
              <a:rPr lang="en-US" altLang="en-US"/>
              <a:t>Scalable MapReduce computation</a:t>
            </a:r>
            <a:endParaRPr lang="en-US" altLang="en-US"/>
          </a:p>
          <a:p>
            <a:pPr lvl="1"/>
            <a:r>
              <a:rPr lang="en-US" altLang="en-US"/>
              <a:t>Amazon DynamoDB</a:t>
            </a:r>
            <a:br>
              <a:rPr lang="en-US" altLang="en-US"/>
            </a:br>
            <a:r>
              <a:rPr lang="en-US" altLang="en-US"/>
              <a:t>Distributed NoSQL database, one of several in AWS</a:t>
            </a:r>
            <a:endParaRPr lang="en-US" altLang="en-US"/>
          </a:p>
          <a:p>
            <a:pPr lvl="1"/>
            <a:r>
              <a:rPr lang="en-US" altLang="en-US"/>
              <a:t>Amazon SimpleDB</a:t>
            </a:r>
            <a:br>
              <a:rPr lang="en-US" altLang="en-US"/>
            </a:br>
            <a:r>
              <a:rPr lang="en-US" altLang="en-US"/>
              <a:t>Simple NoSQL database</a:t>
            </a:r>
            <a:endParaRPr lang="en-US" altLang="en-US"/>
          </a:p>
          <a:p>
            <a:pPr lvl="1"/>
            <a:r>
              <a:rPr lang="en-US" altLang="en-US"/>
              <a:t>...</a:t>
            </a:r>
            <a:endParaRPr lang="en-US" altLang="en-US"/>
          </a:p>
          <a:p>
            <a:endParaRPr lang="en-AU"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Cloud Computing Services in AWS</a:t>
            </a:r>
            <a:endParaRPr lang="en-AU" dirty="0"/>
          </a:p>
        </p:txBody>
      </p:sp>
      <p:sp>
        <p:nvSpPr>
          <p:cNvPr id="71683" name="Content Placeholder 2"/>
          <p:cNvSpPr>
            <a:spLocks noGrp="1"/>
          </p:cNvSpPr>
          <p:nvPr>
            <p:ph idx="1"/>
          </p:nvPr>
        </p:nvSpPr>
        <p:spPr/>
        <p:txBody>
          <a:bodyPr/>
          <a:lstStyle/>
          <a:p>
            <a:r>
              <a:rPr lang="en-US" altLang="zh-CN"/>
              <a:t>IaaS</a:t>
            </a:r>
            <a:endParaRPr lang="zh-CN" altLang="en-US"/>
          </a:p>
          <a:p>
            <a:pPr lvl="1"/>
            <a:r>
              <a:rPr lang="en-US" altLang="zh-CN"/>
              <a:t>EC2,</a:t>
            </a:r>
            <a:r>
              <a:rPr lang="zh-CN" altLang="en-US"/>
              <a:t> </a:t>
            </a:r>
            <a:r>
              <a:rPr lang="en-US" altLang="zh-CN"/>
              <a:t>S3,</a:t>
            </a:r>
            <a:r>
              <a:rPr lang="zh-CN" altLang="en-US"/>
              <a:t> </a:t>
            </a:r>
            <a:r>
              <a:rPr lang="is-IS" altLang="zh-CN"/>
              <a:t>…</a:t>
            </a:r>
            <a:endParaRPr lang="zh-CN" altLang="en-US"/>
          </a:p>
          <a:p>
            <a:pPr lvl="1"/>
            <a:r>
              <a:rPr lang="en-US" altLang="zh-CN" i="1" u="sng"/>
              <a:t>Highlight:</a:t>
            </a:r>
            <a:r>
              <a:rPr lang="zh-CN" altLang="en-US" i="1" u="sng"/>
              <a:t> </a:t>
            </a:r>
            <a:r>
              <a:rPr lang="en-US" altLang="zh-CN"/>
              <a:t>EC2</a:t>
            </a:r>
            <a:r>
              <a:rPr lang="zh-CN" altLang="en-US"/>
              <a:t> </a:t>
            </a:r>
            <a:r>
              <a:rPr lang="en-US" altLang="zh-CN"/>
              <a:t>and</a:t>
            </a:r>
            <a:r>
              <a:rPr lang="zh-CN" altLang="en-US"/>
              <a:t> </a:t>
            </a:r>
            <a:r>
              <a:rPr lang="en-US" altLang="zh-CN"/>
              <a:t>S3</a:t>
            </a:r>
            <a:r>
              <a:rPr lang="zh-CN" altLang="en-US"/>
              <a:t> </a:t>
            </a:r>
            <a:r>
              <a:rPr lang="en-US" altLang="zh-CN"/>
              <a:t>are</a:t>
            </a:r>
            <a:r>
              <a:rPr lang="zh-CN" altLang="en-US"/>
              <a:t> </a:t>
            </a:r>
            <a:r>
              <a:rPr lang="en-US" altLang="zh-CN"/>
              <a:t>two</a:t>
            </a:r>
            <a:r>
              <a:rPr lang="zh-CN" altLang="en-US"/>
              <a:t> </a:t>
            </a:r>
            <a:r>
              <a:rPr lang="en-US" altLang="zh-CN"/>
              <a:t>of</a:t>
            </a:r>
            <a:r>
              <a:rPr lang="zh-CN" altLang="en-US"/>
              <a:t> </a:t>
            </a:r>
            <a:r>
              <a:rPr lang="en-US" altLang="zh-CN"/>
              <a:t>the</a:t>
            </a:r>
            <a:r>
              <a:rPr lang="zh-CN" altLang="en-US"/>
              <a:t> </a:t>
            </a:r>
            <a:r>
              <a:rPr lang="en-US" altLang="zh-CN">
                <a:solidFill>
                  <a:srgbClr val="FF0000"/>
                </a:solidFill>
              </a:rPr>
              <a:t>earliest</a:t>
            </a:r>
            <a:r>
              <a:rPr lang="zh-CN" altLang="en-US">
                <a:solidFill>
                  <a:srgbClr val="FF0000"/>
                </a:solidFill>
              </a:rPr>
              <a:t> </a:t>
            </a:r>
            <a:r>
              <a:rPr lang="en-US" altLang="zh-CN"/>
              <a:t>products</a:t>
            </a:r>
            <a:r>
              <a:rPr lang="zh-CN" altLang="en-US"/>
              <a:t> </a:t>
            </a:r>
            <a:r>
              <a:rPr lang="en-US" altLang="zh-CN"/>
              <a:t>in</a:t>
            </a:r>
            <a:r>
              <a:rPr lang="zh-CN" altLang="en-US"/>
              <a:t> </a:t>
            </a:r>
            <a:r>
              <a:rPr lang="en-US" altLang="zh-CN"/>
              <a:t>AWS</a:t>
            </a:r>
            <a:r>
              <a:rPr lang="zh-CN" altLang="en-US"/>
              <a:t>  </a:t>
            </a:r>
            <a:endParaRPr lang="zh-CN" altLang="en-US"/>
          </a:p>
          <a:p>
            <a:r>
              <a:rPr lang="en-US" altLang="zh-CN"/>
              <a:t>PaaS</a:t>
            </a:r>
            <a:endParaRPr lang="zh-CN" altLang="en-US"/>
          </a:p>
          <a:p>
            <a:pPr lvl="1"/>
            <a:r>
              <a:rPr lang="en-US" altLang="zh-CN"/>
              <a:t>Aurora,</a:t>
            </a:r>
            <a:r>
              <a:rPr lang="zh-CN" altLang="en-US"/>
              <a:t> </a:t>
            </a:r>
            <a:r>
              <a:rPr lang="en-US" altLang="zh-CN"/>
              <a:t>Redshift,</a:t>
            </a:r>
            <a:r>
              <a:rPr lang="zh-CN" altLang="en-US"/>
              <a:t> </a:t>
            </a:r>
            <a:r>
              <a:rPr lang="is-IS" altLang="zh-CN"/>
              <a:t>…</a:t>
            </a:r>
            <a:endParaRPr lang="zh-CN" altLang="en-US"/>
          </a:p>
          <a:p>
            <a:pPr lvl="1"/>
            <a:r>
              <a:rPr lang="en-US" altLang="zh-CN" i="1" u="sng"/>
              <a:t>Highlight:</a:t>
            </a:r>
            <a:r>
              <a:rPr lang="zh-CN" altLang="en-US" i="1"/>
              <a:t> </a:t>
            </a:r>
            <a:r>
              <a:rPr lang="en-US" altLang="zh-CN"/>
              <a:t>Aurora</a:t>
            </a:r>
            <a:r>
              <a:rPr lang="zh-CN" altLang="en-US"/>
              <a:t> </a:t>
            </a:r>
            <a:r>
              <a:rPr lang="en-US" altLang="zh-CN"/>
              <a:t>and</a:t>
            </a:r>
            <a:r>
              <a:rPr lang="zh-CN" altLang="en-US"/>
              <a:t> </a:t>
            </a:r>
            <a:r>
              <a:rPr lang="en-US" altLang="zh-CN"/>
              <a:t>Redshift</a:t>
            </a:r>
            <a:r>
              <a:rPr lang="zh-CN" altLang="en-US"/>
              <a:t> </a:t>
            </a:r>
            <a:r>
              <a:rPr lang="en-US" altLang="zh-CN"/>
              <a:t>are</a:t>
            </a:r>
            <a:r>
              <a:rPr lang="zh-CN" altLang="en-US"/>
              <a:t> </a:t>
            </a:r>
            <a:r>
              <a:rPr lang="en-US" altLang="zh-CN"/>
              <a:t>two</a:t>
            </a:r>
            <a:r>
              <a:rPr lang="zh-CN" altLang="en-US"/>
              <a:t> </a:t>
            </a:r>
            <a:r>
              <a:rPr lang="en-US" altLang="zh-CN"/>
              <a:t>of</a:t>
            </a:r>
            <a:r>
              <a:rPr lang="zh-CN" altLang="en-US"/>
              <a:t> </a:t>
            </a:r>
            <a:r>
              <a:rPr lang="en-US" altLang="zh-CN"/>
              <a:t>the</a:t>
            </a:r>
            <a:r>
              <a:rPr lang="zh-CN" altLang="en-US"/>
              <a:t> </a:t>
            </a:r>
            <a:r>
              <a:rPr lang="en-US" altLang="zh-CN">
                <a:solidFill>
                  <a:srgbClr val="FF0000"/>
                </a:solidFill>
              </a:rPr>
              <a:t>fastest</a:t>
            </a:r>
            <a:r>
              <a:rPr lang="zh-CN" altLang="en-US">
                <a:solidFill>
                  <a:srgbClr val="FF0000"/>
                </a:solidFill>
              </a:rPr>
              <a:t> </a:t>
            </a:r>
            <a:r>
              <a:rPr lang="en-US" altLang="zh-CN"/>
              <a:t>growing</a:t>
            </a:r>
            <a:r>
              <a:rPr lang="zh-CN" altLang="en-US"/>
              <a:t> </a:t>
            </a:r>
            <a:r>
              <a:rPr lang="en-US" altLang="zh-CN"/>
              <a:t>products</a:t>
            </a:r>
            <a:r>
              <a:rPr lang="zh-CN" altLang="en-US"/>
              <a:t> </a:t>
            </a:r>
            <a:r>
              <a:rPr lang="en-US" altLang="zh-CN"/>
              <a:t>in</a:t>
            </a:r>
            <a:r>
              <a:rPr lang="zh-CN" altLang="en-US"/>
              <a:t> </a:t>
            </a:r>
            <a:r>
              <a:rPr lang="en-US" altLang="zh-CN"/>
              <a:t>AWS</a:t>
            </a:r>
            <a:endParaRPr lang="zh-CN" altLang="en-US"/>
          </a:p>
          <a:p>
            <a:r>
              <a:rPr lang="en-US" altLang="zh-CN"/>
              <a:t>SaaS</a:t>
            </a:r>
            <a:endParaRPr lang="zh-CN" altLang="en-US"/>
          </a:p>
          <a:p>
            <a:pPr lvl="1"/>
            <a:r>
              <a:rPr lang="en-US" altLang="zh-CN"/>
              <a:t>WorkDocs,</a:t>
            </a:r>
            <a:r>
              <a:rPr lang="zh-CN" altLang="en-US"/>
              <a:t> </a:t>
            </a:r>
            <a:r>
              <a:rPr lang="en-US" altLang="zh-CN"/>
              <a:t>WorkMail</a:t>
            </a:r>
            <a:endParaRPr lang="zh-CN" altLang="en-US"/>
          </a:p>
          <a:p>
            <a:pPr lvl="1"/>
            <a:r>
              <a:rPr lang="en-US" altLang="zh-CN" i="1" u="sng"/>
              <a:t>Highlight:</a:t>
            </a:r>
            <a:r>
              <a:rPr lang="zh-CN" altLang="en-US" i="1"/>
              <a:t> </a:t>
            </a:r>
            <a:r>
              <a:rPr lang="en-US" altLang="zh-CN"/>
              <a:t>May</a:t>
            </a:r>
            <a:r>
              <a:rPr lang="zh-CN" altLang="en-US"/>
              <a:t> </a:t>
            </a:r>
            <a:r>
              <a:rPr lang="en-US" altLang="zh-CN"/>
              <a:t>not</a:t>
            </a:r>
            <a:r>
              <a:rPr lang="zh-CN" altLang="en-US"/>
              <a:t> </a:t>
            </a:r>
            <a:r>
              <a:rPr lang="en-US" altLang="zh-CN"/>
              <a:t>be</a:t>
            </a:r>
            <a:r>
              <a:rPr lang="zh-CN" altLang="en-US"/>
              <a:t> </a:t>
            </a:r>
            <a:r>
              <a:rPr lang="en-US" altLang="zh-CN"/>
              <a:t>the</a:t>
            </a:r>
            <a:r>
              <a:rPr lang="zh-CN" altLang="en-US"/>
              <a:t> </a:t>
            </a:r>
            <a:r>
              <a:rPr lang="en-US" altLang="zh-CN"/>
              <a:t>main</a:t>
            </a:r>
            <a:r>
              <a:rPr lang="zh-CN" altLang="en-US"/>
              <a:t> </a:t>
            </a:r>
            <a:r>
              <a:rPr lang="en-US" altLang="zh-CN"/>
              <a:t>focus</a:t>
            </a:r>
            <a:r>
              <a:rPr lang="zh-CN" altLang="en-US"/>
              <a:t> </a:t>
            </a:r>
            <a:r>
              <a:rPr lang="en-US" altLang="zh-CN"/>
              <a:t>of</a:t>
            </a:r>
            <a:r>
              <a:rPr lang="zh-CN" altLang="en-US"/>
              <a:t> </a:t>
            </a:r>
            <a:r>
              <a:rPr lang="en-US" altLang="zh-CN"/>
              <a:t>AWS</a:t>
            </a:r>
            <a:endParaRPr lang="en-US" altLang="en-US"/>
          </a:p>
          <a:p>
            <a:endParaRPr lang="en-AU"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9750" y="1176338"/>
            <a:ext cx="4629150" cy="348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defRPr/>
            </a:pPr>
            <a:r>
              <a:rPr lang="en-US" dirty="0"/>
              <a:t>Setting up an AWS account</a:t>
            </a:r>
            <a:endParaRPr lang="en-AU" dirty="0"/>
          </a:p>
        </p:txBody>
      </p:sp>
      <p:sp>
        <p:nvSpPr>
          <p:cNvPr id="72708" name="Content Placeholder 2"/>
          <p:cNvSpPr>
            <a:spLocks noGrp="1"/>
          </p:cNvSpPr>
          <p:nvPr>
            <p:ph idx="1"/>
          </p:nvPr>
        </p:nvSpPr>
        <p:spPr>
          <a:xfrm>
            <a:off x="814388" y="4743450"/>
            <a:ext cx="7661275" cy="1749425"/>
          </a:xfrm>
        </p:spPr>
        <p:txBody>
          <a:bodyPr/>
          <a:lstStyle/>
          <a:p>
            <a:r>
              <a:rPr lang="en-AU" altLang="en-US"/>
              <a:t>Sign up for an account on aws.amazon.com</a:t>
            </a:r>
            <a:endParaRPr lang="en-AU" altLang="en-US"/>
          </a:p>
          <a:p>
            <a:pPr lvl="1"/>
            <a:r>
              <a:rPr lang="en-AU" altLang="en-US"/>
              <a:t>You need to choose an username and a password</a:t>
            </a:r>
            <a:endParaRPr lang="en-AU" altLang="en-US"/>
          </a:p>
          <a:p>
            <a:pPr lvl="1"/>
            <a:r>
              <a:rPr lang="en-AU" altLang="en-US"/>
              <a:t>These are for the management interface only</a:t>
            </a:r>
            <a:endParaRPr lang="en-AU" altLang="en-US"/>
          </a:p>
          <a:p>
            <a:pPr lvl="1"/>
            <a:r>
              <a:rPr lang="en-AU" altLang="en-US"/>
              <a:t>Your programs will use other credentials (RSA keypairs, access keys, ...) to interact with AWS</a:t>
            </a:r>
            <a:endParaRPr lang="en-AU" altLang="en-US"/>
          </a:p>
          <a:p>
            <a:endParaRPr lang="en-AU" altLang="en-US"/>
          </a:p>
        </p:txBody>
      </p:sp>
      <p:cxnSp>
        <p:nvCxnSpPr>
          <p:cNvPr id="72709" name="Straight Connector 6"/>
          <p:cNvCxnSpPr>
            <a:cxnSpLocks noChangeShapeType="1"/>
          </p:cNvCxnSpPr>
          <p:nvPr/>
        </p:nvCxnSpPr>
        <p:spPr bwMode="auto">
          <a:xfrm rot="5400000" flipH="1" flipV="1">
            <a:off x="2535238" y="990600"/>
            <a:ext cx="614362" cy="160338"/>
          </a:xfrm>
          <a:prstGeom prst="line">
            <a:avLst/>
          </a:prstGeom>
          <a:noFill/>
          <a:ln w="9525" algn="ctr">
            <a:solidFill>
              <a:schemeClr val="tx1"/>
            </a:solidFill>
            <a:prstDash val="sysDash"/>
            <a:round/>
          </a:ln>
          <a:extLst>
            <a:ext uri="{909E8E84-426E-40DD-AFC4-6F175D3DCCD1}">
              <a14:hiddenFill xmlns:a14="http://schemas.microsoft.com/office/drawing/2010/main">
                <a:noFill/>
              </a14:hiddenFill>
            </a:ext>
          </a:extLst>
        </p:spPr>
      </p:cxnSp>
      <p:cxnSp>
        <p:nvCxnSpPr>
          <p:cNvPr id="72710" name="Straight Connector 7"/>
          <p:cNvCxnSpPr>
            <a:cxnSpLocks noChangeShapeType="1"/>
          </p:cNvCxnSpPr>
          <p:nvPr/>
        </p:nvCxnSpPr>
        <p:spPr bwMode="auto">
          <a:xfrm rot="5400000" flipH="1" flipV="1">
            <a:off x="2692400" y="1236663"/>
            <a:ext cx="280987" cy="141288"/>
          </a:xfrm>
          <a:prstGeom prst="line">
            <a:avLst/>
          </a:prstGeom>
          <a:noFill/>
          <a:ln w="9525" algn="ctr">
            <a:solidFill>
              <a:schemeClr val="tx1"/>
            </a:solidFill>
            <a:prstDash val="sysDash"/>
            <a:round/>
          </a:ln>
          <a:extLst>
            <a:ext uri="{909E8E84-426E-40DD-AFC4-6F175D3DCCD1}">
              <a14:hiddenFill xmlns:a14="http://schemas.microsoft.com/office/drawing/2010/main">
                <a:noFill/>
              </a14:hiddenFill>
            </a:ext>
          </a:extLst>
        </p:spPr>
      </p:cxnSp>
      <p:cxnSp>
        <p:nvCxnSpPr>
          <p:cNvPr id="72711" name="Straight Connector 8"/>
          <p:cNvCxnSpPr>
            <a:cxnSpLocks noChangeShapeType="1"/>
          </p:cNvCxnSpPr>
          <p:nvPr/>
        </p:nvCxnSpPr>
        <p:spPr bwMode="auto">
          <a:xfrm flipV="1">
            <a:off x="3324225" y="1176338"/>
            <a:ext cx="1709738" cy="271462"/>
          </a:xfrm>
          <a:prstGeom prst="line">
            <a:avLst/>
          </a:prstGeom>
          <a:noFill/>
          <a:ln w="9525" algn="ctr">
            <a:solidFill>
              <a:schemeClr val="tx1"/>
            </a:solidFill>
            <a:prstDash val="sysDash"/>
            <a:round/>
          </a:ln>
          <a:extLst>
            <a:ext uri="{909E8E84-426E-40DD-AFC4-6F175D3DCCD1}">
              <a14:hiddenFill xmlns:a14="http://schemas.microsoft.com/office/drawing/2010/main">
                <a:noFill/>
              </a14:hiddenFill>
            </a:ext>
          </a:extLst>
        </p:spPr>
      </p:cxnSp>
      <p:cxnSp>
        <p:nvCxnSpPr>
          <p:cNvPr id="72712" name="Straight Connector 9"/>
          <p:cNvCxnSpPr>
            <a:cxnSpLocks noChangeShapeType="1"/>
          </p:cNvCxnSpPr>
          <p:nvPr/>
        </p:nvCxnSpPr>
        <p:spPr bwMode="auto">
          <a:xfrm flipV="1">
            <a:off x="3335338" y="763588"/>
            <a:ext cx="1698625" cy="614362"/>
          </a:xfrm>
          <a:prstGeom prst="line">
            <a:avLst/>
          </a:prstGeom>
          <a:noFill/>
          <a:ln w="9525" algn="ctr">
            <a:solidFill>
              <a:schemeClr val="tx1"/>
            </a:solidFill>
            <a:prstDash val="sysDash"/>
            <a:round/>
          </a:ln>
          <a:extLst>
            <a:ext uri="{909E8E84-426E-40DD-AFC4-6F175D3DCCD1}">
              <a14:hiddenFill xmlns:a14="http://schemas.microsoft.com/office/drawing/2010/main">
                <a:noFill/>
              </a14:hiddenFill>
            </a:ext>
          </a:extLst>
        </p:spPr>
      </p:cxnSp>
      <p:sp>
        <p:nvSpPr>
          <p:cNvPr id="72713" name="TextBox 6"/>
          <p:cNvSpPr txBox="1">
            <a:spLocks noChangeArrowheads="1"/>
          </p:cNvSpPr>
          <p:nvPr/>
        </p:nvSpPr>
        <p:spPr bwMode="auto">
          <a:xfrm>
            <a:off x="2906713" y="763588"/>
            <a:ext cx="2127250" cy="401637"/>
          </a:xfrm>
          <a:prstGeom prst="rect">
            <a:avLst/>
          </a:prstGeom>
          <a:solidFill>
            <a:schemeClr val="bg1"/>
          </a:solidFill>
          <a:ln w="9525">
            <a:solidFill>
              <a:schemeClr val="tx1"/>
            </a:solidFill>
            <a:miter lim="800000"/>
          </a:ln>
        </p:spPr>
        <p:txBody>
          <a:bodyPr wrap="none">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20000"/>
              </a:spcBef>
              <a:buClr>
                <a:schemeClr val="hlink"/>
              </a:buClr>
              <a:buSzPct val="55000"/>
              <a:buFont typeface="Wingdings" charset="2"/>
              <a:buNone/>
            </a:pPr>
            <a:r>
              <a:rPr kumimoji="0" lang="en-US" altLang="en-US" sz="2000">
                <a:latin typeface="Tahoma" pitchFamily="34" charset="0"/>
              </a:rPr>
              <a:t>aws.amazon.com</a:t>
            </a:r>
            <a:endParaRPr kumimoji="0" lang="en-US" altLang="en-US" sz="2000">
              <a:latin typeface="Tahoma" pitchFamily="34" charset="0"/>
            </a:endParaRPr>
          </a:p>
        </p:txBody>
      </p:sp>
      <p:sp>
        <p:nvSpPr>
          <p:cNvPr id="72714" name="Oval 11"/>
          <p:cNvSpPr>
            <a:spLocks noChangeArrowheads="1"/>
          </p:cNvSpPr>
          <p:nvPr/>
        </p:nvSpPr>
        <p:spPr bwMode="auto">
          <a:xfrm>
            <a:off x="3630613" y="4124325"/>
            <a:ext cx="835025" cy="398463"/>
          </a:xfrm>
          <a:prstGeom prst="ellipse">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20000"/>
              </a:spcBef>
              <a:buClr>
                <a:schemeClr val="hlink"/>
              </a:buClr>
              <a:buSzPct val="55000"/>
              <a:buFont typeface="Wingdings" charset="2"/>
              <a:buNone/>
            </a:pPr>
            <a:endParaRPr kumimoji="0" lang="en-US" altLang="en-US" sz="2000">
              <a:latin typeface="Tahoma"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Signing up for AWS Educate</a:t>
            </a:r>
            <a:endParaRPr lang="en-AU" dirty="0"/>
          </a:p>
        </p:txBody>
      </p:sp>
      <p:pic>
        <p:nvPicPr>
          <p:cNvPr id="737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1275" y="858838"/>
            <a:ext cx="4362450"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732" name="Oval 4"/>
          <p:cNvSpPr>
            <a:spLocks noChangeArrowheads="1"/>
          </p:cNvSpPr>
          <p:nvPr/>
        </p:nvSpPr>
        <p:spPr bwMode="auto">
          <a:xfrm>
            <a:off x="5191125" y="2124075"/>
            <a:ext cx="1657350" cy="1963738"/>
          </a:xfrm>
          <a:prstGeom prst="ellipse">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a:spcBef>
                <a:spcPct val="20000"/>
              </a:spcBef>
              <a:buClr>
                <a:schemeClr val="hlink"/>
              </a:buClr>
              <a:buSzPct val="55000"/>
              <a:buFont typeface="Wingdings" charset="2"/>
              <a:buNone/>
            </a:pPr>
            <a:endParaRPr kumimoji="0" lang="en-US" altLang="en-US" sz="2000">
              <a:solidFill>
                <a:srgbClr val="FF0000"/>
              </a:solidFill>
              <a:latin typeface="Tahoma" pitchFamily="34" charset="0"/>
            </a:endParaRPr>
          </a:p>
        </p:txBody>
      </p:sp>
      <p:sp>
        <p:nvSpPr>
          <p:cNvPr id="73733" name="Content Placeholder 2"/>
          <p:cNvSpPr>
            <a:spLocks noGrp="1"/>
          </p:cNvSpPr>
          <p:nvPr>
            <p:ph idx="1"/>
          </p:nvPr>
        </p:nvSpPr>
        <p:spPr>
          <a:xfrm>
            <a:off x="1023938" y="4151313"/>
            <a:ext cx="7661275" cy="2401887"/>
          </a:xfrm>
        </p:spPr>
        <p:txBody>
          <a:bodyPr/>
          <a:lstStyle/>
          <a:p>
            <a:r>
              <a:rPr lang="en-AU" altLang="en-US" dirty="0"/>
              <a:t>Complete the web form on </a:t>
            </a:r>
            <a:r>
              <a:rPr lang="en-AU" altLang="en-US" dirty="0">
                <a:hlinkClick r:id="rId2"/>
              </a:rPr>
              <a:t>https://aws.amazon.com/education/awseducate/</a:t>
            </a:r>
            <a:endParaRPr lang="en-AU" altLang="en-US" dirty="0"/>
          </a:p>
          <a:p>
            <a:pPr lvl="1"/>
            <a:r>
              <a:rPr lang="en-AU" altLang="en-US" dirty="0"/>
              <a:t>Assumes you already have an AWS account</a:t>
            </a:r>
            <a:endParaRPr lang="en-AU" altLang="en-US" dirty="0"/>
          </a:p>
          <a:p>
            <a:pPr lvl="1"/>
            <a:r>
              <a:rPr lang="en-AU" altLang="en-US" dirty="0"/>
              <a:t>Use your </a:t>
            </a:r>
            <a:r>
              <a:rPr lang="en-US" altLang="zh-CN" dirty="0"/>
              <a:t>UNSW </a:t>
            </a:r>
            <a:r>
              <a:rPr lang="en-AU" altLang="en-US" dirty="0"/>
              <a:t>email address!</a:t>
            </a:r>
            <a:endParaRPr lang="en-AU" altLang="en-US" dirty="0"/>
          </a:p>
          <a:p>
            <a:pPr lvl="1"/>
            <a:r>
              <a:rPr lang="en-AU" altLang="en-US" dirty="0"/>
              <a:t>Amazon says it should only take 2-5 minutes (but don’t rely on this!!)</a:t>
            </a:r>
            <a:endParaRPr lang="en-AU" altLang="en-US" dirty="0"/>
          </a:p>
          <a:p>
            <a:r>
              <a:rPr lang="en-AU" altLang="en-US" dirty="0"/>
              <a:t>This should give you $100/year in AWS credits. </a:t>
            </a:r>
            <a:r>
              <a:rPr lang="en-AU" altLang="en-US" b="1" dirty="0">
                <a:solidFill>
                  <a:srgbClr val="FF0000"/>
                </a:solidFill>
              </a:rPr>
              <a:t>Be careful!!!</a:t>
            </a:r>
            <a:endParaRPr lang="en-AU" altLang="en-US" b="1" dirty="0">
              <a:solidFill>
                <a:srgbClr val="FF0000"/>
              </a:solidFill>
            </a:endParaRPr>
          </a:p>
          <a:p>
            <a:endParaRPr lang="en-AU"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85800" y="2852738"/>
            <a:ext cx="7772400" cy="76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mj-lt"/>
                <a:ea typeface="MS PGothic"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ea typeface="MS PGothic"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000000"/>
                  </a:outerShdw>
                </a:effectLst>
                <a:latin typeface="Helvetica" pitchFamily="36" charset="0"/>
              </a:defRPr>
            </a:lvl9pPr>
          </a:lstStyle>
          <a:p>
            <a:pPr>
              <a:defRPr/>
            </a:pPr>
            <a:r>
              <a:rPr lang="en-US" altLang="zh-CN" kern="0" dirty="0"/>
              <a:t>Part 2: Introduction to MapReduce</a:t>
            </a:r>
            <a:endParaRPr lang="en-US" altLang="zh-CN" kern="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ltLang="zh-CN">
                <a:ea typeface="宋体" pitchFamily="2" charset="-122"/>
              </a:rPr>
              <a:t>What is MapReduce</a:t>
            </a:r>
            <a:endParaRPr lang="en-US" altLang="zh-CN">
              <a:ea typeface="宋体" pitchFamily="2" charset="-122"/>
            </a:endParaRPr>
          </a:p>
        </p:txBody>
      </p:sp>
      <p:sp>
        <p:nvSpPr>
          <p:cNvPr id="5123" name="Rectangle 3"/>
          <p:cNvSpPr>
            <a:spLocks noGrp="1" noChangeArrowheads="1"/>
          </p:cNvSpPr>
          <p:nvPr>
            <p:ph type="body" idx="1"/>
          </p:nvPr>
        </p:nvSpPr>
        <p:spPr/>
        <p:txBody>
          <a:bodyPr/>
          <a:lstStyle/>
          <a:p>
            <a:r>
              <a:rPr lang="en-US" altLang="zh-CN">
                <a:ea typeface="宋体" pitchFamily="2" charset="-122"/>
              </a:rPr>
              <a:t>Origin from Google, [OSDI’04]</a:t>
            </a:r>
            <a:endParaRPr lang="en-US" altLang="zh-CN">
              <a:ea typeface="宋体" pitchFamily="2" charset="-122"/>
            </a:endParaRPr>
          </a:p>
          <a:p>
            <a:pPr lvl="1"/>
            <a:r>
              <a:rPr lang="en-AU" altLang="en-US">
                <a:hlinkClick r:id="rId1"/>
              </a:rPr>
              <a:t>MapReduce: Simplified Data Processing on Large Clusters</a:t>
            </a:r>
            <a:endParaRPr lang="en-AU" altLang="en-US"/>
          </a:p>
          <a:p>
            <a:pPr lvl="1"/>
            <a:r>
              <a:rPr lang="en-AU" altLang="en-US"/>
              <a:t>Jeffrey Dean and Sanjay Ghemawat</a:t>
            </a:r>
            <a:endParaRPr lang="en-US" altLang="zh-CN">
              <a:ea typeface="宋体" pitchFamily="2" charset="-122"/>
            </a:endParaRPr>
          </a:p>
          <a:p>
            <a:r>
              <a:rPr lang="en-US" altLang="ko-KR"/>
              <a:t>Programming model for parallel data processing</a:t>
            </a:r>
            <a:endParaRPr lang="en-US" altLang="ko-KR"/>
          </a:p>
          <a:p>
            <a:r>
              <a:rPr lang="en-US" altLang="ko-KR"/>
              <a:t>Hadoop can run MapReduce programs written in various languages:</a:t>
            </a:r>
            <a:br>
              <a:rPr lang="en-US" altLang="ko-KR"/>
            </a:br>
            <a:r>
              <a:rPr lang="en-US" altLang="ko-KR"/>
              <a:t>e.g. Java, Ruby, Python, C++</a:t>
            </a:r>
            <a:endParaRPr lang="en-US" altLang="zh-CN">
              <a:ea typeface="宋体" pitchFamily="2" charset="-122"/>
            </a:endParaRPr>
          </a:p>
          <a:p>
            <a:r>
              <a:rPr lang="en-US" altLang="zh-CN">
                <a:ea typeface="宋体" pitchFamily="2" charset="-122"/>
              </a:rPr>
              <a:t>For large-scale data processing</a:t>
            </a:r>
            <a:endParaRPr lang="en-US" altLang="zh-CN">
              <a:ea typeface="宋体" pitchFamily="2" charset="-122"/>
            </a:endParaRPr>
          </a:p>
          <a:p>
            <a:pPr lvl="1"/>
            <a:r>
              <a:rPr lang="en-US" altLang="zh-CN">
                <a:ea typeface="宋体" pitchFamily="2" charset="-122"/>
              </a:rPr>
              <a:t>Exploits large set of commodity computers</a:t>
            </a:r>
            <a:endParaRPr lang="en-US" altLang="zh-CN">
              <a:ea typeface="宋体" pitchFamily="2" charset="-122"/>
            </a:endParaRPr>
          </a:p>
          <a:p>
            <a:pPr lvl="1"/>
            <a:r>
              <a:rPr lang="en-US" altLang="zh-CN">
                <a:ea typeface="宋体" pitchFamily="2" charset="-122"/>
              </a:rPr>
              <a:t>Executes process in distributed manner</a:t>
            </a:r>
            <a:endParaRPr lang="en-US" altLang="zh-CN">
              <a:ea typeface="宋体" pitchFamily="2" charset="-122"/>
            </a:endParaRPr>
          </a:p>
          <a:p>
            <a:pPr lvl="1"/>
            <a:r>
              <a:rPr lang="en-US" altLang="zh-CN">
                <a:ea typeface="宋体" pitchFamily="2" charset="-122"/>
              </a:rPr>
              <a:t>Offers high availability</a:t>
            </a:r>
            <a:endParaRPr lang="en-US" altLang="zh-CN">
              <a:ea typeface="宋体" pitchFamily="2" charset="-122"/>
            </a:endParaRPr>
          </a:p>
          <a:p>
            <a:endParaRPr lang="zh-CN" altLang="en-US">
              <a:ea typeface="宋体"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Motivation for MapReduce</a:t>
            </a:r>
            <a:endParaRPr lang="en-AU" dirty="0"/>
          </a:p>
        </p:txBody>
      </p:sp>
      <p:sp>
        <p:nvSpPr>
          <p:cNvPr id="7171" name="Content Placeholder 2"/>
          <p:cNvSpPr>
            <a:spLocks noGrp="1"/>
          </p:cNvSpPr>
          <p:nvPr>
            <p:ph idx="1"/>
          </p:nvPr>
        </p:nvSpPr>
        <p:spPr/>
        <p:txBody>
          <a:bodyPr/>
          <a:lstStyle/>
          <a:p>
            <a:r>
              <a:rPr lang="en-US" altLang="en-US" dirty="0"/>
              <a:t>Typical big data problem challenges:</a:t>
            </a:r>
            <a:endParaRPr lang="en-US" altLang="en-US" dirty="0"/>
          </a:p>
          <a:p>
            <a:pPr lvl="1"/>
            <a:r>
              <a:rPr lang="en-AU" altLang="en-US" dirty="0"/>
              <a:t>How do we break up a large problem into smaller tasks that can be executed in </a:t>
            </a:r>
            <a:r>
              <a:rPr lang="en-AU" altLang="en-US" dirty="0">
                <a:solidFill>
                  <a:srgbClr val="FF0000"/>
                </a:solidFill>
              </a:rPr>
              <a:t>parallel</a:t>
            </a:r>
            <a:r>
              <a:rPr lang="en-AU" altLang="en-US" dirty="0"/>
              <a:t>?</a:t>
            </a:r>
            <a:endParaRPr lang="en-AU" altLang="en-US" dirty="0"/>
          </a:p>
          <a:p>
            <a:pPr lvl="1"/>
            <a:r>
              <a:rPr lang="en-AU" altLang="en-US" dirty="0"/>
              <a:t>How do we assign tasks to workers distributed across a potentially </a:t>
            </a:r>
            <a:r>
              <a:rPr lang="en-AU" altLang="en-US" dirty="0">
                <a:solidFill>
                  <a:srgbClr val="FF0000"/>
                </a:solidFill>
              </a:rPr>
              <a:t>large number</a:t>
            </a:r>
            <a:r>
              <a:rPr lang="en-AU" altLang="en-US" dirty="0"/>
              <a:t> of machines?</a:t>
            </a:r>
            <a:endParaRPr lang="en-AU" altLang="en-US" dirty="0"/>
          </a:p>
          <a:p>
            <a:pPr lvl="1"/>
            <a:r>
              <a:rPr lang="en-AU" altLang="en-US" dirty="0"/>
              <a:t>How do we ensure that the workers get the </a:t>
            </a:r>
            <a:r>
              <a:rPr lang="en-AU" altLang="en-US" dirty="0">
                <a:solidFill>
                  <a:srgbClr val="FF0000"/>
                </a:solidFill>
              </a:rPr>
              <a:t>data</a:t>
            </a:r>
            <a:r>
              <a:rPr lang="en-AU" altLang="en-US" dirty="0"/>
              <a:t> they need?</a:t>
            </a:r>
            <a:endParaRPr lang="en-AU" altLang="en-US" dirty="0"/>
          </a:p>
          <a:p>
            <a:pPr lvl="1"/>
            <a:r>
              <a:rPr lang="en-AU" altLang="en-US" dirty="0"/>
              <a:t>How do we coordinate </a:t>
            </a:r>
            <a:r>
              <a:rPr lang="en-AU" altLang="en-US" dirty="0">
                <a:solidFill>
                  <a:srgbClr val="FF0000"/>
                </a:solidFill>
              </a:rPr>
              <a:t>synchronization</a:t>
            </a:r>
            <a:r>
              <a:rPr lang="en-AU" altLang="en-US" dirty="0"/>
              <a:t> among the different workers?</a:t>
            </a:r>
            <a:endParaRPr lang="en-AU" altLang="en-US" dirty="0"/>
          </a:p>
          <a:p>
            <a:pPr lvl="1"/>
            <a:r>
              <a:rPr lang="en-AU" altLang="en-US" dirty="0"/>
              <a:t>How do we </a:t>
            </a:r>
            <a:r>
              <a:rPr lang="en-AU" altLang="en-US" dirty="0">
                <a:solidFill>
                  <a:srgbClr val="FF0000"/>
                </a:solidFill>
              </a:rPr>
              <a:t>share</a:t>
            </a:r>
            <a:r>
              <a:rPr lang="en-AU" altLang="en-US" dirty="0"/>
              <a:t> partial results from one worker that is needed by another?</a:t>
            </a:r>
            <a:endParaRPr lang="en-AU" altLang="en-US" dirty="0"/>
          </a:p>
          <a:p>
            <a:pPr lvl="1"/>
            <a:r>
              <a:rPr lang="en-AU" altLang="en-US" dirty="0"/>
              <a:t>How do we accomplish all of the above in the face of software </a:t>
            </a:r>
            <a:r>
              <a:rPr lang="en-AU" altLang="en-US" dirty="0">
                <a:solidFill>
                  <a:srgbClr val="FF0000"/>
                </a:solidFill>
              </a:rPr>
              <a:t>errors</a:t>
            </a:r>
            <a:r>
              <a:rPr lang="en-AU" altLang="en-US" dirty="0"/>
              <a:t> and hardware </a:t>
            </a:r>
            <a:r>
              <a:rPr lang="en-AU" altLang="en-US" dirty="0">
                <a:solidFill>
                  <a:srgbClr val="FF0000"/>
                </a:solidFill>
              </a:rPr>
              <a:t>faults</a:t>
            </a:r>
            <a:r>
              <a:rPr lang="en-AU" altLang="en-US" dirty="0"/>
              <a:t>?</a:t>
            </a:r>
            <a:endParaRPr lang="en-AU"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a:t>Motivation for MapReduce</a:t>
            </a:r>
            <a:endParaRPr lang="en-AU" dirty="0"/>
          </a:p>
        </p:txBody>
      </p:sp>
      <p:sp>
        <p:nvSpPr>
          <p:cNvPr id="8195" name="Content Placeholder 2"/>
          <p:cNvSpPr>
            <a:spLocks noGrp="1"/>
          </p:cNvSpPr>
          <p:nvPr>
            <p:ph idx="1"/>
          </p:nvPr>
        </p:nvSpPr>
        <p:spPr/>
        <p:txBody>
          <a:bodyPr/>
          <a:lstStyle/>
          <a:p>
            <a:r>
              <a:rPr lang="en-AU" altLang="en-US" dirty="0"/>
              <a:t>There was need for an abstraction that hides many system-level details from the programmer.</a:t>
            </a:r>
            <a:endParaRPr lang="en-AU" altLang="en-US" dirty="0"/>
          </a:p>
          <a:p>
            <a:endParaRPr lang="en-AU" altLang="en-US" dirty="0"/>
          </a:p>
          <a:p>
            <a:r>
              <a:rPr lang="en-AU" altLang="en-US" dirty="0"/>
              <a:t>MapReduce addresses this challenge by providing a simple abstraction for the developer, transparently handling most of the details behind the scenes in a </a:t>
            </a:r>
            <a:r>
              <a:rPr lang="en-AU" altLang="en-US" b="1" i="1" dirty="0"/>
              <a:t>scalable</a:t>
            </a:r>
            <a:r>
              <a:rPr lang="en-AU" altLang="en-US" dirty="0"/>
              <a:t>, </a:t>
            </a:r>
            <a:r>
              <a:rPr lang="en-AU" altLang="en-US" b="1" i="1" dirty="0"/>
              <a:t>robust</a:t>
            </a:r>
            <a:r>
              <a:rPr lang="en-AU" altLang="en-US" dirty="0"/>
              <a:t>, and </a:t>
            </a:r>
            <a:r>
              <a:rPr lang="en-AU" altLang="en-US" b="1" i="1" dirty="0"/>
              <a:t>efficient</a:t>
            </a:r>
            <a:r>
              <a:rPr lang="en-AU" altLang="en-US" dirty="0"/>
              <a:t> manner.</a:t>
            </a:r>
            <a:endParaRPr lang="en-AU" altLang="en-US" dirty="0"/>
          </a:p>
          <a:p>
            <a:endParaRPr lang="en-US" altLang="en-US" dirty="0"/>
          </a:p>
          <a:p>
            <a:r>
              <a:rPr lang="en-AU" altLang="en-US" dirty="0"/>
              <a:t>MapReduce separates the </a:t>
            </a:r>
            <a:r>
              <a:rPr lang="en-AU" altLang="en-US" b="1" i="1" dirty="0"/>
              <a:t>what</a:t>
            </a:r>
            <a:r>
              <a:rPr lang="en-AU" altLang="en-US" dirty="0"/>
              <a:t> from the </a:t>
            </a:r>
            <a:r>
              <a:rPr lang="en-AU" altLang="en-US" b="1" i="1" dirty="0"/>
              <a:t>how</a:t>
            </a:r>
            <a:endParaRPr lang="en-AU" altLang="en-US" b="1" i="1" dirty="0"/>
          </a:p>
          <a:p>
            <a:endParaRPr lang="en-US" altLang="en-US" dirty="0"/>
          </a:p>
          <a:p>
            <a:endParaRPr lang="en-AU"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t>Typical Big Data Problem</a:t>
            </a:r>
            <a:endParaRPr lang="en-AU" dirty="0"/>
          </a:p>
        </p:txBody>
      </p:sp>
      <p:sp>
        <p:nvSpPr>
          <p:cNvPr id="12291" name="Content Placeholder 2"/>
          <p:cNvSpPr>
            <a:spLocks noGrp="1"/>
          </p:cNvSpPr>
          <p:nvPr>
            <p:ph idx="1"/>
          </p:nvPr>
        </p:nvSpPr>
        <p:spPr/>
        <p:txBody>
          <a:bodyPr/>
          <a:lstStyle/>
          <a:p>
            <a:r>
              <a:rPr lang="en-AU" altLang="en-US"/>
              <a:t>Iterate over a large number of records</a:t>
            </a:r>
            <a:endParaRPr lang="en-AU" altLang="en-US"/>
          </a:p>
          <a:p>
            <a:r>
              <a:rPr lang="en-AU" altLang="en-US"/>
              <a:t>Extract something of interest from each</a:t>
            </a:r>
            <a:endParaRPr lang="en-AU" altLang="en-US"/>
          </a:p>
          <a:p>
            <a:r>
              <a:rPr lang="en-AU" altLang="en-US"/>
              <a:t>Shuffle and sort intermediate results</a:t>
            </a:r>
            <a:endParaRPr lang="en-AU" altLang="en-US"/>
          </a:p>
          <a:p>
            <a:r>
              <a:rPr lang="en-AU" altLang="en-US"/>
              <a:t>Aggregate intermediate results</a:t>
            </a:r>
            <a:endParaRPr lang="en-AU" altLang="en-US"/>
          </a:p>
          <a:p>
            <a:r>
              <a:rPr lang="en-AU" altLang="en-US"/>
              <a:t>Generate final output</a:t>
            </a:r>
            <a:endParaRPr lang="en-AU" altLang="en-US"/>
          </a:p>
          <a:p>
            <a:endParaRPr lang="en-AU" altLang="en-US"/>
          </a:p>
        </p:txBody>
      </p:sp>
      <p:sp>
        <p:nvSpPr>
          <p:cNvPr id="4" name="TextBox 3"/>
          <p:cNvSpPr txBox="1">
            <a:spLocks noChangeArrowheads="1"/>
          </p:cNvSpPr>
          <p:nvPr/>
        </p:nvSpPr>
        <p:spPr bwMode="auto">
          <a:xfrm rot="816188">
            <a:off x="5053013" y="1414463"/>
            <a:ext cx="728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US" altLang="en-US" sz="2800" b="1">
                <a:solidFill>
                  <a:srgbClr val="FF0000"/>
                </a:solidFill>
                <a:latin typeface="Gill Sans"/>
                <a:ea typeface="Gill Sans"/>
                <a:cs typeface="Gill Sans"/>
              </a:rPr>
              <a:t>Map</a:t>
            </a:r>
            <a:endParaRPr kumimoji="0" lang="en-US" altLang="en-US" sz="4400" b="1">
              <a:solidFill>
                <a:srgbClr val="FF0000"/>
              </a:solidFill>
              <a:latin typeface="Gill Sans"/>
              <a:ea typeface="Gill Sans"/>
              <a:cs typeface="Gill Sans"/>
            </a:endParaRPr>
          </a:p>
        </p:txBody>
      </p:sp>
      <p:sp>
        <p:nvSpPr>
          <p:cNvPr id="5" name="TextBox 4"/>
          <p:cNvSpPr txBox="1">
            <a:spLocks noChangeArrowheads="1"/>
          </p:cNvSpPr>
          <p:nvPr/>
        </p:nvSpPr>
        <p:spPr bwMode="auto">
          <a:xfrm rot="-1438401">
            <a:off x="3586163" y="2439988"/>
            <a:ext cx="1271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143000" indent="-2286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600200" indent="-228600">
              <a:spcBef>
                <a:spcPct val="35000"/>
              </a:spcBef>
              <a:buClr>
                <a:schemeClr val="hlink"/>
              </a:buClr>
              <a:buChar char="–"/>
              <a:defRPr kumimoji="1">
                <a:solidFill>
                  <a:schemeClr val="tx1"/>
                </a:solidFill>
                <a:latin typeface="Helvetica" pitchFamily="36" charset="0"/>
                <a:ea typeface="MS PGothic" pitchFamily="34" charset="-128"/>
              </a:defRPr>
            </a:lvl4pPr>
            <a:lvl5pPr marL="2057400" indent="-2286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spcBef>
                <a:spcPct val="0"/>
              </a:spcBef>
              <a:buClrTx/>
              <a:buSzTx/>
              <a:buFontTx/>
              <a:buNone/>
            </a:pPr>
            <a:r>
              <a:rPr kumimoji="0" lang="en-US" altLang="en-US" sz="2800" b="1">
                <a:solidFill>
                  <a:srgbClr val="FF0000"/>
                </a:solidFill>
                <a:latin typeface="Gill Sans"/>
                <a:ea typeface="Gill Sans"/>
                <a:cs typeface="Gill Sans"/>
              </a:rPr>
              <a:t>Reduce</a:t>
            </a:r>
            <a:endParaRPr kumimoji="0" lang="en-US" altLang="en-US" sz="4400" b="1">
              <a:solidFill>
                <a:srgbClr val="FF0000"/>
              </a:solidFill>
              <a:latin typeface="Gill Sans"/>
              <a:ea typeface="Gill Sans"/>
              <a:cs typeface="Gill Sans"/>
            </a:endParaRPr>
          </a:p>
        </p:txBody>
      </p:sp>
      <p:sp>
        <p:nvSpPr>
          <p:cNvPr id="6" name="Text Box 4"/>
          <p:cNvSpPr txBox="1">
            <a:spLocks noChangeArrowheads="1"/>
          </p:cNvSpPr>
          <p:nvPr/>
        </p:nvSpPr>
        <p:spPr bwMode="auto">
          <a:xfrm>
            <a:off x="2308225" y="3514725"/>
            <a:ext cx="5943600" cy="830263"/>
          </a:xfrm>
          <a:prstGeom prst="rect">
            <a:avLst/>
          </a:prstGeom>
          <a:noFill/>
          <a:ln w="9525">
            <a:noFill/>
            <a:miter lim="800000"/>
          </a:ln>
        </p:spPr>
        <p:txBody>
          <a:bodyPr>
            <a:spAutoFit/>
          </a:bodyPr>
          <a:lstStyle/>
          <a:p>
            <a:pPr>
              <a:defRPr/>
            </a:pPr>
            <a:r>
              <a:rPr kumimoji="1" lang="en-US" sz="2400" dirty="0">
                <a:solidFill>
                  <a:srgbClr val="FF0000"/>
                </a:solidFill>
                <a:latin typeface="+mn-lt"/>
                <a:cs typeface="ＭＳ Ｐゴシック" charset="0"/>
              </a:rPr>
              <a:t>Key idea: provide a functional abstraction for these two operations</a:t>
            </a:r>
            <a:endParaRPr kumimoji="1" lang="en-US" sz="2400" dirty="0">
              <a:solidFill>
                <a:srgbClr val="FF0000"/>
              </a:solidFill>
              <a:latin typeface="+mn-lt"/>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Scale>
                                      <p:cBhvr>
                                        <p:cTn id="1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
                                        </p:tgtEl>
                                        <p:attrNameLst>
                                          <p:attrName>ppt_x</p:attrName>
                                          <p:attrName>ppt_y</p:attrName>
                                        </p:attrNameLst>
                                      </p:cBhvr>
                                    </p:animMotion>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 of MapReduce</a:t>
            </a:r>
            <a:endParaRPr lang="en-AU" dirty="0"/>
          </a:p>
        </p:txBody>
      </p:sp>
      <p:sp>
        <p:nvSpPr>
          <p:cNvPr id="3" name="Content Placeholder 2"/>
          <p:cNvSpPr>
            <a:spLocks noGrp="1"/>
          </p:cNvSpPr>
          <p:nvPr>
            <p:ph idx="1"/>
          </p:nvPr>
        </p:nvSpPr>
        <p:spPr/>
        <p:txBody>
          <a:bodyPr/>
          <a:lstStyle/>
          <a:p>
            <a:r>
              <a:rPr lang="en-US" altLang="zh-CN" dirty="0"/>
              <a:t>Inspired by the map and reduce functions in</a:t>
            </a:r>
            <a:r>
              <a:rPr lang="en-US" dirty="0"/>
              <a:t> functional programming</a:t>
            </a:r>
            <a:endParaRPr lang="en-US" dirty="0"/>
          </a:p>
          <a:p>
            <a:r>
              <a:rPr lang="en-AU" altLang="en-US" dirty="0"/>
              <a:t>We can view map as a transformation over a dataset</a:t>
            </a:r>
            <a:endParaRPr lang="en-AU" altLang="en-US" dirty="0"/>
          </a:p>
          <a:p>
            <a:pPr lvl="1"/>
            <a:r>
              <a:rPr lang="en-AU" altLang="en-US" dirty="0"/>
              <a:t>This transformation is specified by the function </a:t>
            </a:r>
            <a:r>
              <a:rPr lang="en-AU" altLang="en-US" i="1" dirty="0">
                <a:solidFill>
                  <a:srgbClr val="7030A0"/>
                </a:solidFill>
              </a:rPr>
              <a:t>f</a:t>
            </a:r>
            <a:r>
              <a:rPr lang="en-AU" altLang="en-US" dirty="0"/>
              <a:t> </a:t>
            </a:r>
            <a:endParaRPr lang="en-AU" altLang="en-US" dirty="0"/>
          </a:p>
          <a:p>
            <a:pPr lvl="1"/>
            <a:r>
              <a:rPr lang="en-AU" altLang="en-US" dirty="0"/>
              <a:t>Each functional application happens in </a:t>
            </a:r>
            <a:r>
              <a:rPr lang="en-AU" altLang="en-US" dirty="0">
                <a:solidFill>
                  <a:srgbClr val="FF0000"/>
                </a:solidFill>
              </a:rPr>
              <a:t>isolation </a:t>
            </a:r>
            <a:endParaRPr lang="en-AU" altLang="en-US" dirty="0">
              <a:solidFill>
                <a:srgbClr val="FF0000"/>
              </a:solidFill>
            </a:endParaRPr>
          </a:p>
          <a:p>
            <a:pPr lvl="1"/>
            <a:r>
              <a:rPr lang="en-AU" altLang="en-US" dirty="0"/>
              <a:t>The application of </a:t>
            </a:r>
            <a:r>
              <a:rPr lang="en-AU" altLang="en-US" i="1" dirty="0">
                <a:solidFill>
                  <a:srgbClr val="7030A0"/>
                </a:solidFill>
              </a:rPr>
              <a:t>f</a:t>
            </a:r>
            <a:r>
              <a:rPr lang="en-AU" altLang="en-US" dirty="0"/>
              <a:t> to each element of a dataset can be parallelized in a straightforward manner</a:t>
            </a:r>
            <a:endParaRPr lang="en-US" altLang="en-US" dirty="0"/>
          </a:p>
          <a:p>
            <a:r>
              <a:rPr lang="en-AU" altLang="en-US" dirty="0"/>
              <a:t>We can view reduce as an aggregation operation</a:t>
            </a:r>
            <a:endParaRPr lang="en-AU" altLang="en-US" dirty="0"/>
          </a:p>
          <a:p>
            <a:pPr lvl="1"/>
            <a:r>
              <a:rPr lang="en-AU" altLang="en-US" dirty="0"/>
              <a:t>The aggregation is defined by the function </a:t>
            </a:r>
            <a:r>
              <a:rPr lang="en-AU" altLang="en-US" i="1" dirty="0">
                <a:solidFill>
                  <a:srgbClr val="7030A0"/>
                </a:solidFill>
              </a:rPr>
              <a:t>g</a:t>
            </a:r>
            <a:r>
              <a:rPr lang="en-AU" altLang="en-US" dirty="0"/>
              <a:t> </a:t>
            </a:r>
            <a:endParaRPr lang="en-AU" altLang="en-US" dirty="0"/>
          </a:p>
          <a:p>
            <a:pPr lvl="1"/>
            <a:r>
              <a:rPr lang="en-AU" altLang="en-US" dirty="0"/>
              <a:t>Data locality: elements in the list must be “brought together” </a:t>
            </a:r>
            <a:endParaRPr lang="en-AU" altLang="en-US" dirty="0"/>
          </a:p>
          <a:p>
            <a:pPr lvl="1"/>
            <a:r>
              <a:rPr lang="en-AU" altLang="en-US" dirty="0"/>
              <a:t>If we can </a:t>
            </a:r>
            <a:r>
              <a:rPr lang="en-AU" altLang="en-US" dirty="0">
                <a:solidFill>
                  <a:srgbClr val="FF0000"/>
                </a:solidFill>
              </a:rPr>
              <a:t>group</a:t>
            </a:r>
            <a:r>
              <a:rPr lang="en-AU" altLang="en-US" dirty="0"/>
              <a:t> elements of the list, also the reduce phase can proceed in parallel</a:t>
            </a:r>
            <a:endParaRPr lang="en-AU" altLang="en-US" dirty="0"/>
          </a:p>
          <a:p>
            <a:r>
              <a:rPr lang="en-AU" altLang="en-US" dirty="0"/>
              <a:t>The framework coordinates the map and reduce phases:</a:t>
            </a:r>
            <a:endParaRPr lang="en-AU" altLang="en-US" dirty="0"/>
          </a:p>
          <a:p>
            <a:pPr lvl="1"/>
            <a:r>
              <a:rPr lang="en-AU" altLang="en-US" dirty="0"/>
              <a:t>Grouping intermediate results happens in parallel</a:t>
            </a:r>
            <a:endParaRPr lang="en-AU" altLang="en-US" dirty="0"/>
          </a:p>
          <a:p>
            <a:endParaRPr lang="en-US" dirty="0"/>
          </a:p>
          <a:p>
            <a:endParaRPr lang="en-AU"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102941" y="1933277"/>
              <a:ext cx="1562695" cy="138410"/>
            </p14:xfrm>
          </p:contentPart>
        </mc:Choice>
        <mc:Fallback xmlns="">
          <p:pic>
            <p:nvPicPr>
              <p:cNvPr id="4" name="Ink 3"/>
            </p:nvPicPr>
            <p:blipFill>
              <a:blip r:embed="rId2"/>
            </p:blipFill>
            <p:spPr>
              <a:xfrm>
                <a:off x="2102941" y="1933277"/>
                <a:ext cx="1562695" cy="13841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527101" y="1540371"/>
              <a:ext cx="522387" cy="80367"/>
            </p14:xfrm>
          </p:contentPart>
        </mc:Choice>
        <mc:Fallback xmlns="">
          <p:pic>
            <p:nvPicPr>
              <p:cNvPr id="5" name="Ink 4"/>
            </p:nvPicPr>
            <p:blipFill>
              <a:blip r:embed="rId4"/>
            </p:blipFill>
            <p:spPr>
              <a:xfrm>
                <a:off x="2527101" y="1540371"/>
                <a:ext cx="522387" cy="8036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2540496" y="3344167"/>
              <a:ext cx="732234" cy="53579"/>
            </p14:xfrm>
          </p:contentPart>
        </mc:Choice>
        <mc:Fallback xmlns="">
          <p:pic>
            <p:nvPicPr>
              <p:cNvPr id="6" name="Ink 5"/>
            </p:nvPicPr>
            <p:blipFill>
              <a:blip r:embed="rId6"/>
            </p:blipFill>
            <p:spPr>
              <a:xfrm>
                <a:off x="2540496" y="3344167"/>
                <a:ext cx="732234" cy="5357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2169914" y="3732609"/>
              <a:ext cx="1129605" cy="62508"/>
            </p14:xfrm>
          </p:contentPart>
        </mc:Choice>
        <mc:Fallback xmlns="">
          <p:pic>
            <p:nvPicPr>
              <p:cNvPr id="7" name="Ink 6"/>
            </p:nvPicPr>
            <p:blipFill>
              <a:blip r:embed="rId8"/>
            </p:blipFill>
            <p:spPr>
              <a:xfrm>
                <a:off x="2169914" y="3732609"/>
                <a:ext cx="1129605" cy="6250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5612308" y="1852910"/>
              <a:ext cx="1053703" cy="178593"/>
            </p14:xfrm>
          </p:contentPart>
        </mc:Choice>
        <mc:Fallback xmlns="">
          <p:pic>
            <p:nvPicPr>
              <p:cNvPr id="8" name="Ink 7"/>
            </p:nvPicPr>
            <p:blipFill>
              <a:blip r:embed="rId10"/>
            </p:blipFill>
            <p:spPr>
              <a:xfrm>
                <a:off x="5612308" y="1852910"/>
                <a:ext cx="1053703" cy="17859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5156894" y="3732609"/>
              <a:ext cx="1192113" cy="75902"/>
            </p14:xfrm>
          </p:contentPart>
        </mc:Choice>
        <mc:Fallback xmlns="">
          <p:pic>
            <p:nvPicPr>
              <p:cNvPr id="9" name="Ink 8"/>
            </p:nvPicPr>
            <p:blipFill>
              <a:blip r:embed="rId12"/>
            </p:blipFill>
            <p:spPr>
              <a:xfrm>
                <a:off x="5156894" y="3732609"/>
                <a:ext cx="1192113" cy="75902"/>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Lectures </a:t>
            </a:r>
            <a:endParaRPr lang="en-AU" dirty="0"/>
          </a:p>
        </p:txBody>
      </p:sp>
      <p:sp>
        <p:nvSpPr>
          <p:cNvPr id="8195" name="Content Placeholder 2"/>
          <p:cNvSpPr>
            <a:spLocks noGrp="1"/>
          </p:cNvSpPr>
          <p:nvPr>
            <p:ph idx="1"/>
          </p:nvPr>
        </p:nvSpPr>
        <p:spPr/>
        <p:txBody>
          <a:bodyPr/>
          <a:lstStyle/>
          <a:p>
            <a:r>
              <a:rPr lang="en-AU" altLang="en-US" dirty="0"/>
              <a:t>Lectures focusing on the frontier technologies on big data management and the typical applications</a:t>
            </a:r>
            <a:endParaRPr lang="en-AU" altLang="en-US" dirty="0"/>
          </a:p>
          <a:p>
            <a:endParaRPr lang="en-AU" altLang="en-US" dirty="0"/>
          </a:p>
          <a:p>
            <a:r>
              <a:rPr lang="en-AU" altLang="en-US" dirty="0"/>
              <a:t>Try to run in more interactive mode and provide more examples</a:t>
            </a:r>
            <a:endParaRPr lang="en-AU" altLang="en-US" dirty="0"/>
          </a:p>
          <a:p>
            <a:endParaRPr lang="en-AU" altLang="en-US" dirty="0"/>
          </a:p>
          <a:p>
            <a:r>
              <a:rPr lang="en-AU" altLang="en-US" dirty="0"/>
              <a:t>A few lectures may run in more practical manner (e.g., like a lab/demo) to cover the applied aspects</a:t>
            </a:r>
            <a:endParaRPr lang="en-AU" altLang="en-US" dirty="0"/>
          </a:p>
          <a:p>
            <a:endParaRPr lang="en-AU" altLang="en-US" dirty="0"/>
          </a:p>
          <a:p>
            <a:r>
              <a:rPr lang="en-AU" altLang="en-US" dirty="0"/>
              <a:t>Lecture length varies slightly depending on the progress (of that lecture) </a:t>
            </a:r>
            <a:endParaRPr lang="en-AU" altLang="en-US" dirty="0"/>
          </a:p>
          <a:p>
            <a:endParaRPr lang="en-AU" altLang="en-US" u="sng" dirty="0">
              <a:solidFill>
                <a:srgbClr val="FF0000"/>
              </a:solidFill>
            </a:endParaRPr>
          </a:p>
          <a:p>
            <a:r>
              <a:rPr lang="en-AU" altLang="en-US" u="sng" dirty="0">
                <a:solidFill>
                  <a:srgbClr val="FF0000"/>
                </a:solidFill>
              </a:rPr>
              <a:t>Note: attendance to every lecture is assumed</a:t>
            </a:r>
            <a:endParaRPr lang="en-AU" altLang="en-US" u="sng"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Everything Else?</a:t>
            </a:r>
            <a:endParaRPr lang="en-AU" dirty="0"/>
          </a:p>
        </p:txBody>
      </p:sp>
      <p:sp>
        <p:nvSpPr>
          <p:cNvPr id="20483" name="Content Placeholder 2"/>
          <p:cNvSpPr>
            <a:spLocks noGrp="1"/>
          </p:cNvSpPr>
          <p:nvPr>
            <p:ph idx="1"/>
          </p:nvPr>
        </p:nvSpPr>
        <p:spPr/>
        <p:txBody>
          <a:bodyPr/>
          <a:lstStyle/>
          <a:p>
            <a:pPr>
              <a:lnSpc>
                <a:spcPct val="90000"/>
              </a:lnSpc>
            </a:pPr>
            <a:r>
              <a:rPr lang="en-US" altLang="en-US">
                <a:cs typeface="Arial" charset="0"/>
              </a:rPr>
              <a:t>Handles scheduling</a:t>
            </a:r>
            <a:endParaRPr lang="en-US" altLang="en-US">
              <a:cs typeface="Arial" charset="0"/>
            </a:endParaRPr>
          </a:p>
          <a:p>
            <a:pPr lvl="1">
              <a:lnSpc>
                <a:spcPct val="90000"/>
              </a:lnSpc>
            </a:pPr>
            <a:r>
              <a:rPr lang="en-US" altLang="en-US">
                <a:cs typeface="Arial" charset="0"/>
              </a:rPr>
              <a:t>Assigns workers to map and reduce tasks</a:t>
            </a:r>
            <a:endParaRPr lang="en-US" altLang="en-US">
              <a:cs typeface="Arial" charset="0"/>
            </a:endParaRPr>
          </a:p>
          <a:p>
            <a:pPr>
              <a:lnSpc>
                <a:spcPct val="90000"/>
              </a:lnSpc>
            </a:pPr>
            <a:r>
              <a:rPr lang="en-US" altLang="en-US">
                <a:cs typeface="Arial" charset="0"/>
              </a:rPr>
              <a:t>Handles “data distribution”</a:t>
            </a:r>
            <a:endParaRPr lang="en-US" altLang="en-US">
              <a:cs typeface="Arial" charset="0"/>
            </a:endParaRPr>
          </a:p>
          <a:p>
            <a:pPr lvl="1">
              <a:lnSpc>
                <a:spcPct val="90000"/>
              </a:lnSpc>
            </a:pPr>
            <a:r>
              <a:rPr lang="en-US" altLang="en-US">
                <a:cs typeface="Arial" charset="0"/>
              </a:rPr>
              <a:t>Moves processes to data</a:t>
            </a:r>
            <a:endParaRPr lang="en-US" altLang="en-US">
              <a:cs typeface="Arial" charset="0"/>
            </a:endParaRPr>
          </a:p>
          <a:p>
            <a:pPr>
              <a:lnSpc>
                <a:spcPct val="90000"/>
              </a:lnSpc>
            </a:pPr>
            <a:r>
              <a:rPr lang="en-US" altLang="en-US">
                <a:cs typeface="Arial" charset="0"/>
              </a:rPr>
              <a:t>Handles synchronization</a:t>
            </a:r>
            <a:endParaRPr lang="en-US" altLang="en-US">
              <a:cs typeface="Arial" charset="0"/>
            </a:endParaRPr>
          </a:p>
          <a:p>
            <a:pPr lvl="1">
              <a:lnSpc>
                <a:spcPct val="90000"/>
              </a:lnSpc>
            </a:pPr>
            <a:r>
              <a:rPr lang="en-US" altLang="en-US">
                <a:cs typeface="Arial" charset="0"/>
              </a:rPr>
              <a:t>Gathers, sorts, and shuffles intermediate data</a:t>
            </a:r>
            <a:endParaRPr lang="en-US" altLang="en-US">
              <a:cs typeface="Arial" charset="0"/>
            </a:endParaRPr>
          </a:p>
          <a:p>
            <a:pPr>
              <a:lnSpc>
                <a:spcPct val="90000"/>
              </a:lnSpc>
            </a:pPr>
            <a:r>
              <a:rPr lang="en-US" altLang="en-US">
                <a:cs typeface="Arial" charset="0"/>
              </a:rPr>
              <a:t>Handles errors and faults</a:t>
            </a:r>
            <a:endParaRPr lang="en-US" altLang="en-US">
              <a:cs typeface="Arial" charset="0"/>
            </a:endParaRPr>
          </a:p>
          <a:p>
            <a:pPr lvl="1">
              <a:lnSpc>
                <a:spcPct val="90000"/>
              </a:lnSpc>
            </a:pPr>
            <a:r>
              <a:rPr lang="en-US" altLang="en-US">
                <a:cs typeface="Arial" charset="0"/>
              </a:rPr>
              <a:t>Detects worker failures and restarts</a:t>
            </a:r>
            <a:endParaRPr lang="en-US" altLang="en-US">
              <a:cs typeface="Arial" charset="0"/>
            </a:endParaRPr>
          </a:p>
          <a:p>
            <a:pPr>
              <a:lnSpc>
                <a:spcPct val="90000"/>
              </a:lnSpc>
            </a:pPr>
            <a:r>
              <a:rPr lang="en-US" altLang="en-US">
                <a:cs typeface="Arial" charset="0"/>
              </a:rPr>
              <a:t>Everything happens on top of a distributed file system (HDFS)</a:t>
            </a:r>
            <a:endParaRPr lang="en-US" altLang="en-US">
              <a:cs typeface="Arial" charset="0"/>
            </a:endParaRPr>
          </a:p>
          <a:p>
            <a:pPr>
              <a:lnSpc>
                <a:spcPct val="90000"/>
              </a:lnSpc>
            </a:pPr>
            <a:r>
              <a:rPr lang="en-US" altLang="en-US"/>
              <a:t>You don’t know:</a:t>
            </a:r>
            <a:endParaRPr lang="en-US" altLang="en-US"/>
          </a:p>
          <a:p>
            <a:pPr lvl="1">
              <a:lnSpc>
                <a:spcPct val="90000"/>
              </a:lnSpc>
            </a:pPr>
            <a:r>
              <a:rPr lang="en-AU" altLang="en-US">
                <a:cs typeface="Arial" charset="0"/>
              </a:rPr>
              <a:t>Where mappers and reducers run</a:t>
            </a:r>
            <a:endParaRPr lang="en-AU" altLang="en-US">
              <a:cs typeface="Arial" charset="0"/>
            </a:endParaRPr>
          </a:p>
          <a:p>
            <a:pPr lvl="1">
              <a:lnSpc>
                <a:spcPct val="90000"/>
              </a:lnSpc>
            </a:pPr>
            <a:r>
              <a:rPr lang="en-AU" altLang="en-US">
                <a:cs typeface="Arial" charset="0"/>
              </a:rPr>
              <a:t>When a mapper or reducer begins or finishes</a:t>
            </a:r>
            <a:endParaRPr lang="en-AU" altLang="en-US">
              <a:cs typeface="Arial" charset="0"/>
            </a:endParaRPr>
          </a:p>
          <a:p>
            <a:pPr lvl="1">
              <a:lnSpc>
                <a:spcPct val="90000"/>
              </a:lnSpc>
            </a:pPr>
            <a:r>
              <a:rPr lang="en-AU" altLang="en-US">
                <a:cs typeface="Arial" charset="0"/>
              </a:rPr>
              <a:t>Which input a particular mapper is processing</a:t>
            </a:r>
            <a:endParaRPr lang="en-AU" altLang="en-US">
              <a:cs typeface="Arial" charset="0"/>
            </a:endParaRPr>
          </a:p>
          <a:p>
            <a:pPr lvl="1">
              <a:lnSpc>
                <a:spcPct val="90000"/>
              </a:lnSpc>
            </a:pPr>
            <a:r>
              <a:rPr lang="en-AU" altLang="en-US">
                <a:cs typeface="Arial" charset="0"/>
              </a:rPr>
              <a:t>Which intermediate key a particular reducer is processing</a:t>
            </a:r>
            <a:endParaRPr lang="en-AU" altLang="en-US">
              <a:cs typeface="Arial" charset="0"/>
            </a:endParaRPr>
          </a:p>
          <a:p>
            <a:pPr>
              <a:lnSpc>
                <a:spcPct val="90000"/>
              </a:lnSpc>
            </a:pPr>
            <a:endParaRPr lang="en-US" altLang="en-US">
              <a:cs typeface="Arial"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475"/>
            <a:ext cx="8829675" cy="609600"/>
          </a:xfrm>
        </p:spPr>
        <p:txBody>
          <a:bodyPr/>
          <a:lstStyle/>
          <a:p>
            <a:pPr>
              <a:defRPr/>
            </a:pPr>
            <a:r>
              <a:rPr lang="en-US" dirty="0"/>
              <a:t>Philosophy to Scale for Big Data Processing</a:t>
            </a:r>
            <a:endParaRPr lang="en-AU" dirty="0"/>
          </a:p>
        </p:txBody>
      </p:sp>
      <p:pic>
        <p:nvPicPr>
          <p:cNvPr id="59395"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5450" y="915988"/>
            <a:ext cx="5424488"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Box 5"/>
          <p:cNvSpPr txBox="1">
            <a:spLocks noChangeArrowheads="1"/>
          </p:cNvSpPr>
          <p:nvPr/>
        </p:nvSpPr>
        <p:spPr bwMode="auto">
          <a:xfrm>
            <a:off x="6081713" y="1803400"/>
            <a:ext cx="240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algn="ctr" eaLnBrk="1" hangingPunct="1">
              <a:spcBef>
                <a:spcPct val="0"/>
              </a:spcBef>
              <a:buClrTx/>
              <a:buSzTx/>
              <a:buFontTx/>
              <a:buNone/>
            </a:pPr>
            <a:r>
              <a:rPr kumimoji="0" lang="en-US" altLang="en-US" sz="2800" b="1"/>
              <a:t>Divide Work</a:t>
            </a:r>
            <a:endParaRPr kumimoji="0" lang="en-US" altLang="en-US" sz="2800" b="1"/>
          </a:p>
        </p:txBody>
      </p:sp>
      <p:sp>
        <p:nvSpPr>
          <p:cNvPr id="59397" name="TextBox 6"/>
          <p:cNvSpPr txBox="1">
            <a:spLocks noChangeArrowheads="1"/>
          </p:cNvSpPr>
          <p:nvPr/>
        </p:nvSpPr>
        <p:spPr bwMode="auto">
          <a:xfrm>
            <a:off x="5995988" y="4864100"/>
            <a:ext cx="2722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35000"/>
              </a:spcBef>
              <a:buClr>
                <a:schemeClr val="tx2"/>
              </a:buClr>
              <a:buSzPct val="90000"/>
              <a:buFont typeface="Monotype Sorts" pitchFamily="36" charset="2"/>
              <a:buChar char="n"/>
              <a:defRPr kumimoji="1">
                <a:solidFill>
                  <a:schemeClr val="tx1"/>
                </a:solidFill>
                <a:latin typeface="Helvetica" pitchFamily="36" charset="0"/>
                <a:ea typeface="MS PGothic" pitchFamily="34" charset="-128"/>
              </a:defRPr>
            </a:lvl1pPr>
            <a:lvl2pPr marL="742950" indent="-285750" defTabSz="457200">
              <a:spcBef>
                <a:spcPct val="35000"/>
              </a:spcBef>
              <a:buClr>
                <a:schemeClr val="hlink"/>
              </a:buClr>
              <a:buSzPct val="80000"/>
              <a:buFont typeface="Monotype Sorts" pitchFamily="36" charset="2"/>
              <a:buChar char="l"/>
              <a:defRPr kumimoji="1">
                <a:solidFill>
                  <a:schemeClr val="tx1"/>
                </a:solidFill>
                <a:latin typeface="Helvetica" pitchFamily="36" charset="0"/>
                <a:ea typeface="MS PGothic" pitchFamily="34" charset="-128"/>
              </a:defRPr>
            </a:lvl2pPr>
            <a:lvl3pPr marL="1085850" indent="-228600" defTabSz="457200">
              <a:spcBef>
                <a:spcPct val="35000"/>
              </a:spcBef>
              <a:buClr>
                <a:srgbClr val="33CC33"/>
              </a:buClr>
              <a:buSzPct val="75000"/>
              <a:buFont typeface="Webdings" pitchFamily="18" charset="2"/>
              <a:buChar char="4"/>
              <a:defRPr kumimoji="1">
                <a:solidFill>
                  <a:schemeClr val="tx1"/>
                </a:solidFill>
                <a:latin typeface="Helvetica" pitchFamily="36" charset="0"/>
                <a:ea typeface="MS PGothic" pitchFamily="34" charset="-128"/>
              </a:defRPr>
            </a:lvl3pPr>
            <a:lvl4pPr marL="1428750" indent="-228600" defTabSz="457200">
              <a:spcBef>
                <a:spcPct val="35000"/>
              </a:spcBef>
              <a:buClr>
                <a:schemeClr val="hlink"/>
              </a:buClr>
              <a:buChar char="–"/>
              <a:defRPr kumimoji="1">
                <a:solidFill>
                  <a:schemeClr val="tx1"/>
                </a:solidFill>
                <a:latin typeface="Helvetica" pitchFamily="36" charset="0"/>
                <a:ea typeface="MS PGothic" pitchFamily="34" charset="-128"/>
              </a:defRPr>
            </a:lvl4pPr>
            <a:lvl5pPr marL="1771650" indent="-228600" defTabSz="457200">
              <a:spcBef>
                <a:spcPct val="35000"/>
              </a:spcBef>
              <a:buClr>
                <a:schemeClr val="tx2"/>
              </a:buClr>
              <a:buSzPct val="75000"/>
              <a:buChar char="»"/>
              <a:defRPr kumimoji="1">
                <a:solidFill>
                  <a:schemeClr val="tx1"/>
                </a:solidFill>
                <a:latin typeface="Helvetica" pitchFamily="36" charset="0"/>
                <a:ea typeface="MS PGothic" pitchFamily="34" charset="-128"/>
              </a:defRPr>
            </a:lvl5pPr>
            <a:lvl6pPr marL="22288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6pPr>
            <a:lvl7pPr marL="26860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7pPr>
            <a:lvl8pPr marL="31432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8pPr>
            <a:lvl9pPr marL="3600450" indent="-228600" defTabSz="457200" eaLnBrk="0" fontAlgn="base" hangingPunct="0">
              <a:spcBef>
                <a:spcPct val="35000"/>
              </a:spcBef>
              <a:spcAft>
                <a:spcPct val="0"/>
              </a:spcAft>
              <a:buClr>
                <a:schemeClr val="tx2"/>
              </a:buClr>
              <a:buSzPct val="75000"/>
              <a:buChar char="»"/>
              <a:defRPr kumimoji="1">
                <a:solidFill>
                  <a:schemeClr val="tx1"/>
                </a:solidFill>
                <a:latin typeface="Helvetica" pitchFamily="36" charset="0"/>
                <a:ea typeface="MS PGothic" pitchFamily="34" charset="-128"/>
              </a:defRPr>
            </a:lvl9pPr>
          </a:lstStyle>
          <a:p>
            <a:pPr eaLnBrk="1" hangingPunct="1">
              <a:spcBef>
                <a:spcPct val="0"/>
              </a:spcBef>
              <a:buClrTx/>
              <a:buSzTx/>
              <a:buFontTx/>
              <a:buNone/>
            </a:pPr>
            <a:r>
              <a:rPr kumimoji="0" lang="en-US" altLang="en-US" sz="2800" b="1"/>
              <a:t>Combine Results</a:t>
            </a:r>
            <a:endParaRPr kumimoji="0" lang="en-US" altLang="en-US" sz="2800" b="1"/>
          </a:p>
        </p:txBody>
      </p:sp>
      <p:sp>
        <p:nvSpPr>
          <p:cNvPr id="7" name="Down Arrow 6"/>
          <p:cNvSpPr/>
          <p:nvPr/>
        </p:nvSpPr>
        <p:spPr>
          <a:xfrm>
            <a:off x="6940550" y="2466975"/>
            <a:ext cx="360363" cy="2397125"/>
          </a:xfrm>
          <a:prstGeom prst="downArrow">
            <a:avLst/>
          </a:prstGeom>
          <a:gradFill>
            <a:gsLst>
              <a:gs pos="0">
                <a:srgbClr val="03D4A8"/>
              </a:gs>
              <a:gs pos="25000">
                <a:srgbClr val="21D6E0"/>
              </a:gs>
              <a:gs pos="75000">
                <a:srgbClr val="0087E6"/>
              </a:gs>
              <a:gs pos="100000">
                <a:srgbClr val="005CBF"/>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Word Count</a:t>
            </a:r>
            <a:endParaRPr lang="en-AU" dirty="0"/>
          </a:p>
        </p:txBody>
      </p:sp>
      <p:sp>
        <p:nvSpPr>
          <p:cNvPr id="5" name="Rectangle 4"/>
          <p:cNvSpPr/>
          <p:nvPr/>
        </p:nvSpPr>
        <p:spPr bwMode="auto">
          <a:xfrm>
            <a:off x="429768" y="4401868"/>
            <a:ext cx="7548211" cy="1322275"/>
          </a:xfrm>
          <a:prstGeom prst="rect">
            <a:avLst/>
          </a:prstGeom>
          <a:noFill/>
          <a:ln w="25400">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anchor="b" anchorCtr="0"/>
          <a:lstStyle/>
          <a:p>
            <a:pPr algn="ctr" eaLnBrk="1" fontAlgn="auto" hangingPunct="1">
              <a:spcBef>
                <a:spcPts val="0"/>
              </a:spcBef>
              <a:spcAft>
                <a:spcPts val="0"/>
              </a:spcAft>
              <a:defRPr/>
            </a:pPr>
            <a:r>
              <a:rPr lang="en-US" sz="3000" kern="0" dirty="0">
                <a:solidFill>
                  <a:schemeClr val="tx1"/>
                </a:solidFill>
                <a:latin typeface="Corbel"/>
                <a:cs typeface="Corbel"/>
              </a:rPr>
              <a:t>Merge</a:t>
            </a:r>
            <a:endParaRPr lang="en-US" sz="3000" kern="0" dirty="0">
              <a:solidFill>
                <a:schemeClr val="tx1"/>
              </a:solidFill>
              <a:latin typeface="Corbel"/>
              <a:cs typeface="Corbel"/>
            </a:endParaRPr>
          </a:p>
        </p:txBody>
      </p:sp>
      <p:sp>
        <p:nvSpPr>
          <p:cNvPr id="6" name="Rectangle 5"/>
          <p:cNvSpPr/>
          <p:nvPr/>
        </p:nvSpPr>
        <p:spPr bwMode="auto">
          <a:xfrm>
            <a:off x="2368550" y="2295145"/>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800" kern="0" dirty="0">
                <a:latin typeface="Corbel"/>
                <a:cs typeface="Corbel"/>
              </a:rPr>
              <a:t>Block2</a:t>
            </a:r>
            <a:endParaRPr lang="en-US" sz="2000" kern="0" dirty="0">
              <a:latin typeface="Corbel"/>
              <a:cs typeface="Corbel"/>
            </a:endParaRPr>
          </a:p>
        </p:txBody>
      </p:sp>
      <p:sp>
        <p:nvSpPr>
          <p:cNvPr id="7" name="Rectangle 6"/>
          <p:cNvSpPr/>
          <p:nvPr/>
        </p:nvSpPr>
        <p:spPr bwMode="auto">
          <a:xfrm>
            <a:off x="4230687" y="2295145"/>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cs typeface="Corbel"/>
              </a:rPr>
              <a:t>Block3</a:t>
            </a:r>
            <a:endParaRPr lang="en-US" sz="2200" kern="0" dirty="0">
              <a:latin typeface="Corbel"/>
              <a:cs typeface="Corbel"/>
            </a:endParaRPr>
          </a:p>
        </p:txBody>
      </p:sp>
      <p:sp>
        <p:nvSpPr>
          <p:cNvPr id="8" name="TextBox 7"/>
          <p:cNvSpPr txBox="1"/>
          <p:nvPr/>
        </p:nvSpPr>
        <p:spPr bwMode="auto">
          <a:xfrm>
            <a:off x="7977980" y="2343081"/>
            <a:ext cx="500062" cy="544204"/>
          </a:xfrm>
          <a:prstGeom prst="rect">
            <a:avLst/>
          </a:prstGeom>
          <a:noFill/>
        </p:spPr>
        <p:txBody>
          <a:bodyPr wrap="none">
            <a:spAutoFit/>
          </a:bodyPr>
          <a:lstStyle/>
          <a:p>
            <a:pPr algn="ctr">
              <a:defRPr/>
            </a:pPr>
            <a:r>
              <a:rPr lang="en-US" sz="2800" b="1" dirty="0">
                <a:latin typeface="Corbel"/>
                <a:cs typeface="Corbel"/>
              </a:rPr>
              <a:t>…</a:t>
            </a:r>
            <a:endParaRPr lang="en-US" sz="2800" b="1" dirty="0">
              <a:latin typeface="Corbel"/>
              <a:cs typeface="Corbel"/>
            </a:endParaRPr>
          </a:p>
        </p:txBody>
      </p:sp>
      <p:sp>
        <p:nvSpPr>
          <p:cNvPr id="9" name="Rectangle 8"/>
          <p:cNvSpPr/>
          <p:nvPr/>
        </p:nvSpPr>
        <p:spPr bwMode="auto">
          <a:xfrm>
            <a:off x="506412" y="2295145"/>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ea typeface="+mn-ea"/>
                <a:cs typeface="Corbel"/>
              </a:rPr>
              <a:t>Block1</a:t>
            </a:r>
            <a:endParaRPr lang="en-US" sz="2200" kern="0" dirty="0">
              <a:latin typeface="Corbel"/>
              <a:ea typeface="+mn-ea"/>
              <a:cs typeface="Corbel"/>
            </a:endParaRPr>
          </a:p>
        </p:txBody>
      </p:sp>
      <p:sp>
        <p:nvSpPr>
          <p:cNvPr id="10" name="Rectangle 9"/>
          <p:cNvSpPr/>
          <p:nvPr/>
        </p:nvSpPr>
        <p:spPr bwMode="auto">
          <a:xfrm>
            <a:off x="6092825" y="2295145"/>
            <a:ext cx="1811083"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cs typeface="Corbel"/>
              </a:rPr>
              <a:t>Block4</a:t>
            </a:r>
            <a:endParaRPr lang="en-US" sz="2200" kern="0" dirty="0">
              <a:latin typeface="Corbel"/>
              <a:cs typeface="Corbel"/>
            </a:endParaRPr>
          </a:p>
        </p:txBody>
      </p:sp>
      <p:sp>
        <p:nvSpPr>
          <p:cNvPr id="11" name="Rectangle 10"/>
          <p:cNvSpPr/>
          <p:nvPr/>
        </p:nvSpPr>
        <p:spPr bwMode="auto">
          <a:xfrm>
            <a:off x="429768" y="1061719"/>
            <a:ext cx="8156448" cy="692150"/>
          </a:xfrm>
          <a:prstGeom prst="rect">
            <a:avLst/>
          </a:prstGeom>
          <a:solidFill>
            <a:schemeClr val="accent5"/>
          </a:solidFill>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anchor="ctr"/>
          <a:lstStyle/>
          <a:p>
            <a:pPr algn="ctr" eaLnBrk="1" fontAlgn="auto" hangingPunct="1">
              <a:spcBef>
                <a:spcPts val="0"/>
              </a:spcBef>
              <a:spcAft>
                <a:spcPts val="0"/>
              </a:spcAft>
              <a:defRPr/>
            </a:pPr>
            <a:r>
              <a:rPr lang="en-US" sz="3000" b="1" kern="0" dirty="0">
                <a:solidFill>
                  <a:schemeClr val="tx1"/>
                </a:solidFill>
                <a:latin typeface="Corbel"/>
                <a:cs typeface="Corbel"/>
              </a:rPr>
              <a:t>Huge Document</a:t>
            </a:r>
            <a:endParaRPr lang="en-US" sz="3000" b="1" kern="0" dirty="0">
              <a:solidFill>
                <a:schemeClr val="tx1"/>
              </a:solidFill>
              <a:latin typeface="Corbel"/>
              <a:cs typeface="Corbel"/>
            </a:endParaRPr>
          </a:p>
        </p:txBody>
      </p:sp>
      <p:cxnSp>
        <p:nvCxnSpPr>
          <p:cNvPr id="13" name="Straight Arrow Connector 12"/>
          <p:cNvCxnSpPr>
            <a:stCxn id="11" idx="2"/>
            <a:endCxn id="9" idx="0"/>
          </p:cNvCxnSpPr>
          <p:nvPr/>
        </p:nvCxnSpPr>
        <p:spPr bwMode="auto">
          <a:xfrm flipH="1">
            <a:off x="1368425" y="1753869"/>
            <a:ext cx="3139567" cy="5412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11" idx="2"/>
            <a:endCxn id="6" idx="0"/>
          </p:cNvCxnSpPr>
          <p:nvPr/>
        </p:nvCxnSpPr>
        <p:spPr bwMode="auto">
          <a:xfrm flipH="1">
            <a:off x="3230563" y="1753869"/>
            <a:ext cx="1277429" cy="5412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11" idx="2"/>
            <a:endCxn id="7" idx="0"/>
          </p:cNvCxnSpPr>
          <p:nvPr/>
        </p:nvCxnSpPr>
        <p:spPr bwMode="auto">
          <a:xfrm>
            <a:off x="4507992" y="1753869"/>
            <a:ext cx="584708" cy="5412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11" idx="2"/>
            <a:endCxn id="10" idx="0"/>
          </p:cNvCxnSpPr>
          <p:nvPr/>
        </p:nvCxnSpPr>
        <p:spPr bwMode="auto">
          <a:xfrm>
            <a:off x="4507992" y="1753869"/>
            <a:ext cx="2490375" cy="5412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11" idx="2"/>
          </p:cNvCxnSpPr>
          <p:nvPr/>
        </p:nvCxnSpPr>
        <p:spPr bwMode="auto">
          <a:xfrm>
            <a:off x="4507992" y="1753869"/>
            <a:ext cx="4078224" cy="47726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p:nvPr/>
        </p:nvSpPr>
        <p:spPr bwMode="auto">
          <a:xfrm>
            <a:off x="2368550" y="3269391"/>
            <a:ext cx="1724025" cy="96094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800" kern="0" dirty="0">
                <a:latin typeface="Corbel"/>
                <a:cs typeface="Corbel"/>
              </a:rPr>
              <a:t>Comptuer2</a:t>
            </a:r>
            <a:endParaRPr lang="en-US" sz="2000" kern="0" dirty="0">
              <a:latin typeface="Corbel"/>
              <a:cs typeface="Corbel"/>
            </a:endParaRPr>
          </a:p>
        </p:txBody>
      </p:sp>
      <p:sp>
        <p:nvSpPr>
          <p:cNvPr id="23" name="Rectangle 22"/>
          <p:cNvSpPr/>
          <p:nvPr/>
        </p:nvSpPr>
        <p:spPr bwMode="auto">
          <a:xfrm>
            <a:off x="4230687" y="3269391"/>
            <a:ext cx="1724025" cy="96094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cs typeface="Corbel"/>
              </a:rPr>
              <a:t>Comptuer3</a:t>
            </a:r>
            <a:endParaRPr lang="en-US" sz="2200" kern="0" dirty="0">
              <a:latin typeface="Corbel"/>
              <a:cs typeface="Corbel"/>
            </a:endParaRPr>
          </a:p>
        </p:txBody>
      </p:sp>
      <p:sp>
        <p:nvSpPr>
          <p:cNvPr id="24" name="Rectangle 23"/>
          <p:cNvSpPr/>
          <p:nvPr/>
        </p:nvSpPr>
        <p:spPr bwMode="auto">
          <a:xfrm>
            <a:off x="506412" y="3269391"/>
            <a:ext cx="1724025" cy="96094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ea typeface="+mn-ea"/>
                <a:cs typeface="Corbel"/>
              </a:rPr>
              <a:t>Comptuer1</a:t>
            </a:r>
            <a:endParaRPr lang="en-US" sz="2200" kern="0" dirty="0">
              <a:latin typeface="Corbel"/>
              <a:ea typeface="+mn-ea"/>
              <a:cs typeface="Corbel"/>
            </a:endParaRPr>
          </a:p>
        </p:txBody>
      </p:sp>
      <p:sp>
        <p:nvSpPr>
          <p:cNvPr id="25" name="Rectangle 24"/>
          <p:cNvSpPr/>
          <p:nvPr/>
        </p:nvSpPr>
        <p:spPr bwMode="auto">
          <a:xfrm>
            <a:off x="6092825" y="3269391"/>
            <a:ext cx="1811083" cy="96094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900" kern="0" dirty="0">
                <a:latin typeface="Corbel"/>
                <a:cs typeface="Corbel"/>
              </a:rPr>
              <a:t>Comptuer4</a:t>
            </a:r>
            <a:endParaRPr lang="en-US" sz="2200" kern="0" dirty="0">
              <a:latin typeface="Corbel"/>
              <a:cs typeface="Corbel"/>
            </a:endParaRPr>
          </a:p>
        </p:txBody>
      </p:sp>
      <p:sp>
        <p:nvSpPr>
          <p:cNvPr id="30" name="TextBox 29"/>
          <p:cNvSpPr txBox="1"/>
          <p:nvPr/>
        </p:nvSpPr>
        <p:spPr bwMode="auto">
          <a:xfrm>
            <a:off x="8022146" y="3488594"/>
            <a:ext cx="500062" cy="522287"/>
          </a:xfrm>
          <a:prstGeom prst="rect">
            <a:avLst/>
          </a:prstGeom>
          <a:noFill/>
        </p:spPr>
        <p:txBody>
          <a:bodyPr wrap="none">
            <a:spAutoFit/>
          </a:bodyPr>
          <a:lstStyle/>
          <a:p>
            <a:pPr algn="ctr">
              <a:defRPr/>
            </a:pPr>
            <a:r>
              <a:rPr lang="en-US" sz="2800" b="1" dirty="0">
                <a:latin typeface="Corbel"/>
                <a:cs typeface="Corbel"/>
              </a:rPr>
              <a:t>…</a:t>
            </a:r>
            <a:endParaRPr lang="en-US" sz="2800" b="1" dirty="0">
              <a:latin typeface="Corbel"/>
              <a:cs typeface="Corbel"/>
            </a:endParaRPr>
          </a:p>
        </p:txBody>
      </p:sp>
      <p:cxnSp>
        <p:nvCxnSpPr>
          <p:cNvPr id="32" name="Straight Arrow Connector 31"/>
          <p:cNvCxnSpPr>
            <a:stCxn id="9" idx="2"/>
            <a:endCxn id="24" idx="0"/>
          </p:cNvCxnSpPr>
          <p:nvPr/>
        </p:nvCxnSpPr>
        <p:spPr bwMode="auto">
          <a:xfrm>
            <a:off x="1368425" y="2935223"/>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6" idx="2"/>
            <a:endCxn id="22" idx="0"/>
          </p:cNvCxnSpPr>
          <p:nvPr/>
        </p:nvCxnSpPr>
        <p:spPr bwMode="auto">
          <a:xfrm>
            <a:off x="3230563" y="2935223"/>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7" idx="2"/>
            <a:endCxn id="23" idx="0"/>
          </p:cNvCxnSpPr>
          <p:nvPr/>
        </p:nvCxnSpPr>
        <p:spPr bwMode="auto">
          <a:xfrm>
            <a:off x="5092700" y="2935223"/>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a:stCxn id="10" idx="2"/>
            <a:endCxn id="25" idx="0"/>
          </p:cNvCxnSpPr>
          <p:nvPr/>
        </p:nvCxnSpPr>
        <p:spPr bwMode="auto">
          <a:xfrm>
            <a:off x="6998367" y="2935223"/>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Rectangle 43"/>
          <p:cNvSpPr/>
          <p:nvPr/>
        </p:nvSpPr>
        <p:spPr bwMode="auto">
          <a:xfrm>
            <a:off x="2368549" y="4568953"/>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000" kern="0" dirty="0">
                <a:latin typeface="Corbel"/>
                <a:cs typeface="Corbel"/>
              </a:rPr>
              <a:t>Partial Count2</a:t>
            </a:r>
            <a:endParaRPr lang="en-US" kern="0" dirty="0">
              <a:latin typeface="Corbel"/>
              <a:cs typeface="Corbel"/>
            </a:endParaRPr>
          </a:p>
        </p:txBody>
      </p:sp>
      <p:sp>
        <p:nvSpPr>
          <p:cNvPr id="45" name="Rectangle 44"/>
          <p:cNvSpPr/>
          <p:nvPr/>
        </p:nvSpPr>
        <p:spPr bwMode="auto">
          <a:xfrm>
            <a:off x="4230686" y="4568953"/>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000" kern="0" dirty="0">
                <a:latin typeface="Corbel"/>
                <a:cs typeface="Corbel"/>
              </a:rPr>
              <a:t>Partial Count3</a:t>
            </a:r>
            <a:endParaRPr lang="en-US" kern="0" dirty="0">
              <a:latin typeface="Corbel"/>
              <a:cs typeface="Corbel"/>
            </a:endParaRPr>
          </a:p>
        </p:txBody>
      </p:sp>
      <p:sp>
        <p:nvSpPr>
          <p:cNvPr id="46" name="Rectangle 45"/>
          <p:cNvSpPr/>
          <p:nvPr/>
        </p:nvSpPr>
        <p:spPr bwMode="auto">
          <a:xfrm>
            <a:off x="506411" y="4568953"/>
            <a:ext cx="1724025"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4F81BD">
                <a:shade val="95000"/>
                <a:satMod val="105000"/>
              </a:srgbClr>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000" kern="0" dirty="0">
                <a:latin typeface="Corbel"/>
                <a:ea typeface="+mn-ea"/>
                <a:cs typeface="Corbel"/>
              </a:rPr>
              <a:t>Partial Count1</a:t>
            </a:r>
            <a:endParaRPr lang="en-US" kern="0" dirty="0">
              <a:latin typeface="Corbel"/>
              <a:ea typeface="+mn-ea"/>
              <a:cs typeface="Corbel"/>
            </a:endParaRPr>
          </a:p>
        </p:txBody>
      </p:sp>
      <p:sp>
        <p:nvSpPr>
          <p:cNvPr id="47" name="Rectangle 46"/>
          <p:cNvSpPr/>
          <p:nvPr/>
        </p:nvSpPr>
        <p:spPr bwMode="auto">
          <a:xfrm>
            <a:off x="6092824" y="4568953"/>
            <a:ext cx="1811083" cy="640078"/>
          </a:xfrm>
          <a:prstGeom prst="rect">
            <a:avLst/>
          </a:prstGeom>
          <a:gradFill>
            <a:gsLst>
              <a:gs pos="0">
                <a:srgbClr val="5E9EFF"/>
              </a:gs>
              <a:gs pos="39999">
                <a:srgbClr val="85C2FF"/>
              </a:gs>
              <a:gs pos="70000">
                <a:srgbClr val="C4D6EB"/>
              </a:gs>
              <a:gs pos="100000">
                <a:srgbClr val="FFEBFA"/>
              </a:gs>
            </a:gsLst>
            <a:lin ang="5400000" scaled="0"/>
          </a:gradFill>
          <a:ln w="9525" cap="flat" cmpd="sng" algn="ctr">
            <a:solidFill>
              <a:srgbClr val="7090C1"/>
            </a:solidFill>
            <a:prstDash val="solid"/>
            <a:headEnd type="none" w="med" len="med"/>
            <a:tailEnd type="none"/>
          </a:ln>
          <a:effectLst>
            <a:outerShdw blurRad="40000" dist="23000" dir="5400000" rotWithShape="0">
              <a:srgbClr val="000000">
                <a:alpha val="35000"/>
              </a:srgbClr>
            </a:outerShdw>
          </a:effectLst>
        </p:spPr>
        <p:txBody>
          <a:bodyPr lIns="0" rIns="0" anchor="ctr"/>
          <a:lstStyle/>
          <a:p>
            <a:pPr algn="ctr" eaLnBrk="1" fontAlgn="auto" hangingPunct="1">
              <a:spcBef>
                <a:spcPts val="0"/>
              </a:spcBef>
              <a:spcAft>
                <a:spcPts val="0"/>
              </a:spcAft>
              <a:defRPr/>
            </a:pPr>
            <a:r>
              <a:rPr lang="en-US" sz="2000" kern="0" dirty="0">
                <a:latin typeface="Corbel"/>
                <a:cs typeface="Corbel"/>
              </a:rPr>
              <a:t>Partial Count4</a:t>
            </a:r>
            <a:endParaRPr lang="en-US" sz="2000" kern="0" dirty="0">
              <a:latin typeface="Corbel"/>
              <a:cs typeface="Corbel"/>
            </a:endParaRPr>
          </a:p>
        </p:txBody>
      </p:sp>
      <p:cxnSp>
        <p:nvCxnSpPr>
          <p:cNvPr id="49" name="Straight Arrow Connector 48"/>
          <p:cNvCxnSpPr/>
          <p:nvPr/>
        </p:nvCxnSpPr>
        <p:spPr bwMode="auto">
          <a:xfrm>
            <a:off x="1368423" y="4234785"/>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a:off x="3230561" y="4234785"/>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5092698" y="4234785"/>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6998365" y="4234785"/>
            <a:ext cx="0" cy="33416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Rectangle 57"/>
          <p:cNvSpPr/>
          <p:nvPr/>
        </p:nvSpPr>
        <p:spPr bwMode="auto">
          <a:xfrm>
            <a:off x="429768" y="5978143"/>
            <a:ext cx="8156448" cy="692150"/>
          </a:xfrm>
          <a:prstGeom prst="rect">
            <a:avLst/>
          </a:prstGeom>
          <a:solidFill>
            <a:schemeClr val="accent5"/>
          </a:solidFill>
          <a:ln>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anchor="ctr"/>
          <a:lstStyle/>
          <a:p>
            <a:pPr algn="ctr" eaLnBrk="1" fontAlgn="auto" hangingPunct="1">
              <a:spcBef>
                <a:spcPts val="0"/>
              </a:spcBef>
              <a:spcAft>
                <a:spcPts val="0"/>
              </a:spcAft>
              <a:defRPr/>
            </a:pPr>
            <a:r>
              <a:rPr lang="en-US" sz="3000" b="1" kern="0" dirty="0">
                <a:solidFill>
                  <a:schemeClr val="tx1"/>
                </a:solidFill>
                <a:latin typeface="Corbel"/>
                <a:cs typeface="Corbel"/>
              </a:rPr>
              <a:t>Final Result</a:t>
            </a:r>
            <a:endParaRPr lang="en-US" sz="3000" b="1" kern="0" dirty="0">
              <a:solidFill>
                <a:schemeClr val="tx1"/>
              </a:solidFill>
              <a:latin typeface="Corbel"/>
              <a:cs typeface="Corbel"/>
            </a:endParaRPr>
          </a:p>
        </p:txBody>
      </p:sp>
      <p:cxnSp>
        <p:nvCxnSpPr>
          <p:cNvPr id="60" name="Straight Arrow Connector 59"/>
          <p:cNvCxnSpPr>
            <a:stCxn id="46" idx="2"/>
            <a:endCxn id="58" idx="0"/>
          </p:cNvCxnSpPr>
          <p:nvPr/>
        </p:nvCxnSpPr>
        <p:spPr bwMode="auto">
          <a:xfrm>
            <a:off x="1368424" y="5209031"/>
            <a:ext cx="3139568" cy="769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Arrow Connector 61"/>
          <p:cNvCxnSpPr>
            <a:stCxn id="44" idx="2"/>
            <a:endCxn id="58" idx="0"/>
          </p:cNvCxnSpPr>
          <p:nvPr/>
        </p:nvCxnSpPr>
        <p:spPr bwMode="auto">
          <a:xfrm>
            <a:off x="3230562" y="5209031"/>
            <a:ext cx="1277430" cy="769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p:cNvCxnSpPr>
            <a:stCxn id="45" idx="2"/>
            <a:endCxn id="58" idx="0"/>
          </p:cNvCxnSpPr>
          <p:nvPr/>
        </p:nvCxnSpPr>
        <p:spPr bwMode="auto">
          <a:xfrm flipH="1">
            <a:off x="4507992" y="5209031"/>
            <a:ext cx="584707" cy="769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a:stCxn id="47" idx="2"/>
            <a:endCxn id="58" idx="0"/>
          </p:cNvCxnSpPr>
          <p:nvPr/>
        </p:nvCxnSpPr>
        <p:spPr bwMode="auto">
          <a:xfrm flipH="1">
            <a:off x="4507992" y="5209031"/>
            <a:ext cx="2490374" cy="769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bwMode="auto">
          <a:xfrm>
            <a:off x="8077010" y="4573261"/>
            <a:ext cx="500062" cy="522287"/>
          </a:xfrm>
          <a:prstGeom prst="rect">
            <a:avLst/>
          </a:prstGeom>
          <a:noFill/>
        </p:spPr>
        <p:txBody>
          <a:bodyPr wrap="none">
            <a:spAutoFit/>
          </a:bodyPr>
          <a:lstStyle/>
          <a:p>
            <a:pPr algn="ctr">
              <a:defRPr/>
            </a:pPr>
            <a:r>
              <a:rPr lang="en-US" sz="2800" b="1" dirty="0">
                <a:latin typeface="Corbel"/>
                <a:cs typeface="Corbel"/>
              </a:rPr>
              <a:t>…</a:t>
            </a:r>
            <a:endParaRPr lang="en-US" sz="2800" b="1" dirty="0">
              <a:latin typeface="Corbel"/>
              <a:cs typeface="Corbel"/>
            </a:endParaRPr>
          </a:p>
        </p:txBody>
      </p:sp>
      <p:cxnSp>
        <p:nvCxnSpPr>
          <p:cNvPr id="69" name="Straight Arrow Connector 68"/>
          <p:cNvCxnSpPr>
            <a:stCxn id="67" idx="2"/>
            <a:endCxn id="58" idx="0"/>
          </p:cNvCxnSpPr>
          <p:nvPr/>
        </p:nvCxnSpPr>
        <p:spPr bwMode="auto">
          <a:xfrm flipH="1">
            <a:off x="4507992" y="5095548"/>
            <a:ext cx="3819049" cy="88259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Rectangle 69"/>
          <p:cNvSpPr/>
          <p:nvPr/>
        </p:nvSpPr>
        <p:spPr bwMode="auto">
          <a:xfrm>
            <a:off x="228600" y="1992502"/>
            <a:ext cx="8604504" cy="3884041"/>
          </a:xfrm>
          <a:prstGeom prst="rect">
            <a:avLst/>
          </a:prstGeom>
          <a:noFill/>
          <a:ln w="25400">
            <a:solidFill>
              <a:schemeClr val="tx2"/>
            </a:solidFill>
            <a:headEnd type="none" w="med" len="med"/>
            <a:tailEnd type="none"/>
          </a:ln>
        </p:spPr>
        <p:style>
          <a:lnRef idx="1">
            <a:schemeClr val="accent2"/>
          </a:lnRef>
          <a:fillRef idx="3">
            <a:schemeClr val="accent2"/>
          </a:fillRef>
          <a:effectRef idx="2">
            <a:schemeClr val="accent2"/>
          </a:effectRef>
          <a:fontRef idx="minor">
            <a:schemeClr val="lt1"/>
          </a:fontRef>
        </p:style>
        <p:txBody>
          <a:bodyPr lIns="0" rIns="0" anchor="b" anchorCtr="0"/>
          <a:lstStyle/>
          <a:p>
            <a:pPr algn="ctr" eaLnBrk="1" fontAlgn="auto" hangingPunct="1">
              <a:spcBef>
                <a:spcPts val="0"/>
              </a:spcBef>
              <a:spcAft>
                <a:spcPts val="0"/>
              </a:spcAft>
              <a:defRPr/>
            </a:pPr>
            <a:endParaRPr lang="en-US" sz="3000" kern="0" dirty="0">
              <a:solidFill>
                <a:schemeClr val="tx1"/>
              </a:solidFill>
              <a:latin typeface="Corbel"/>
              <a:cs typeface="Corbe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10" presetClass="entr" presetSubtype="0"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par>
                                <p:cTn id="92" presetID="10" presetClass="entr" presetSubtype="0"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500"/>
                                        <p:tgtEl>
                                          <p:spTgt spid="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500"/>
                                        <p:tgtEl>
                                          <p:spTgt spid="60"/>
                                        </p:tgtEl>
                                      </p:cBhvr>
                                    </p:animEffect>
                                  </p:childTnLst>
                                </p:cTn>
                              </p:par>
                              <p:par>
                                <p:cTn id="111" presetID="10" presetClass="entr" presetSubtype="0" fill="hold"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par>
                                <p:cTn id="114" presetID="10" presetClass="entr" presetSubtype="0" fill="hold"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nodeType="withEffect">
                                  <p:stCondLst>
                                    <p:cond delay="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0"/>
                                        </p:tgtEl>
                                        <p:attrNameLst>
                                          <p:attrName>style.visibility</p:attrName>
                                        </p:attrNameLst>
                                      </p:cBhvr>
                                      <p:to>
                                        <p:strVal val="visible"/>
                                      </p:to>
                                    </p:set>
                                    <p:animEffect transition="in" filter="fade">
                                      <p:cBhvr>
                                        <p:cTn id="1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animBg="1"/>
      <p:bldP spid="22" grpId="0" animBg="1"/>
      <p:bldP spid="23" grpId="0" animBg="1"/>
      <p:bldP spid="24" grpId="0" animBg="1"/>
      <p:bldP spid="25" grpId="0" animBg="1"/>
      <p:bldP spid="30" grpId="0"/>
      <p:bldP spid="44" grpId="0" animBg="1"/>
      <p:bldP spid="45" grpId="0" animBg="1"/>
      <p:bldP spid="46" grpId="0" animBg="1"/>
      <p:bldP spid="47" grpId="0" animBg="1"/>
      <p:bldP spid="58" grpId="0" animBg="1"/>
      <p:bldP spid="67" grpId="0"/>
      <p:bldP spid="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AU" dirty="0"/>
              <a:t>MapReduce Example - </a:t>
            </a:r>
            <a:r>
              <a:rPr lang="en-AU" dirty="0" err="1"/>
              <a:t>WordCount</a:t>
            </a:r>
            <a:endParaRPr lang="en-AU" dirty="0"/>
          </a:p>
        </p:txBody>
      </p:sp>
      <p:pic>
        <p:nvPicPr>
          <p:cNvPr id="64515" name="Picture 2" descr="Screen Shot 2013-04-18 at 5.43.12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3350" y="1066800"/>
            <a:ext cx="890587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914400" y="5178425"/>
            <a:ext cx="7661275" cy="1285875"/>
          </a:xfrm>
        </p:spPr>
        <p:txBody>
          <a:bodyPr/>
          <a:lstStyle/>
          <a:p>
            <a:r>
              <a:rPr lang="en-US" altLang="en-US">
                <a:solidFill>
                  <a:srgbClr val="FF0000"/>
                </a:solidFill>
              </a:rPr>
              <a:t>Hadoop Map</a:t>
            </a:r>
            <a:r>
              <a:rPr lang="en-US" altLang="zh-CN">
                <a:solidFill>
                  <a:srgbClr val="FF0000"/>
                </a:solidFill>
              </a:rPr>
              <a:t>Reduce is an implementation of MapReduce</a:t>
            </a:r>
            <a:endParaRPr lang="en-US" altLang="zh-CN">
              <a:solidFill>
                <a:srgbClr val="FF0000"/>
              </a:solidFill>
            </a:endParaRPr>
          </a:p>
          <a:p>
            <a:pPr lvl="1"/>
            <a:r>
              <a:rPr lang="en-US" altLang="en-US">
                <a:solidFill>
                  <a:srgbClr val="FF0000"/>
                </a:solidFill>
              </a:rPr>
              <a:t>MapReduce is a computing paradigm (Google)</a:t>
            </a:r>
            <a:endParaRPr lang="en-US" altLang="en-US">
              <a:solidFill>
                <a:srgbClr val="FF0000"/>
              </a:solidFill>
            </a:endParaRPr>
          </a:p>
          <a:p>
            <a:pPr lvl="1"/>
            <a:r>
              <a:rPr lang="en-US" altLang="en-US">
                <a:solidFill>
                  <a:srgbClr val="FF0000"/>
                </a:solidFill>
              </a:rPr>
              <a:t>Hadoop MapReduce is an open-source software</a:t>
            </a:r>
            <a:endParaRPr lang="en-US"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a:defRPr/>
            </a:pPr>
            <a:r>
              <a:rPr lang="en-US" altLang="en-US" dirty="0"/>
              <a:t>End </a:t>
            </a:r>
            <a:r>
              <a:rPr lang="en-US" altLang="en-US"/>
              <a:t>of Chapter 1</a:t>
            </a: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Resources</a:t>
            </a:r>
            <a:endParaRPr lang="en-AU" dirty="0"/>
          </a:p>
        </p:txBody>
      </p:sp>
      <p:sp>
        <p:nvSpPr>
          <p:cNvPr id="10243" name="Content Placeholder 2"/>
          <p:cNvSpPr>
            <a:spLocks noGrp="1"/>
          </p:cNvSpPr>
          <p:nvPr>
            <p:ph idx="1"/>
          </p:nvPr>
        </p:nvSpPr>
        <p:spPr/>
        <p:txBody>
          <a:bodyPr/>
          <a:lstStyle/>
          <a:p>
            <a:pPr>
              <a:defRPr/>
            </a:pPr>
            <a:r>
              <a:rPr lang="en-US" altLang="en-US" dirty="0"/>
              <a:t>Text Books</a:t>
            </a:r>
            <a:endParaRPr lang="en-US" altLang="en-US" dirty="0"/>
          </a:p>
          <a:p>
            <a:pPr lvl="1">
              <a:defRPr/>
            </a:pPr>
            <a:r>
              <a:rPr lang="en-AU" u="sng" dirty="0">
                <a:hlinkClick r:id="rId1"/>
              </a:rPr>
              <a:t>Hadoop: The Definitive Guide</a:t>
            </a:r>
            <a:r>
              <a:rPr lang="en-AU" dirty="0"/>
              <a:t>. Tom White. 4th Edition - O'Reilly Media</a:t>
            </a:r>
            <a:endParaRPr lang="en-AU" dirty="0"/>
          </a:p>
          <a:p>
            <a:pPr lvl="1">
              <a:defRPr/>
            </a:pPr>
            <a:r>
              <a:rPr lang="en-AU" u="sng" dirty="0">
                <a:hlinkClick r:id="rId2"/>
              </a:rPr>
              <a:t>Mining of Massive Datasets</a:t>
            </a:r>
            <a:r>
              <a:rPr lang="en-AU" dirty="0"/>
              <a:t>. Jure </a:t>
            </a:r>
            <a:r>
              <a:rPr lang="en-AU" dirty="0" err="1"/>
              <a:t>Leskovec</a:t>
            </a:r>
            <a:r>
              <a:rPr lang="en-AU" dirty="0"/>
              <a:t>, </a:t>
            </a:r>
            <a:r>
              <a:rPr lang="en-AU" dirty="0" err="1"/>
              <a:t>Anand</a:t>
            </a:r>
            <a:r>
              <a:rPr lang="en-AU" dirty="0"/>
              <a:t> </a:t>
            </a:r>
            <a:r>
              <a:rPr lang="en-AU" dirty="0" err="1"/>
              <a:t>Rajaraman</a:t>
            </a:r>
            <a:r>
              <a:rPr lang="en-AU" dirty="0"/>
              <a:t>, Jeff Ullman. 2nd edition - Cambridge University Press</a:t>
            </a:r>
            <a:endParaRPr lang="en-AU" dirty="0"/>
          </a:p>
          <a:p>
            <a:pPr lvl="1">
              <a:defRPr/>
            </a:pPr>
            <a:r>
              <a:rPr lang="en-AU" dirty="0">
                <a:hlinkClick r:id="rId3"/>
              </a:rPr>
              <a:t>Data-Intensive Text Processing with MapReduce</a:t>
            </a:r>
            <a:r>
              <a:rPr lang="en-AU" dirty="0"/>
              <a:t>. Jimmy Lin and Chris Dyer. University of Maryland, College Park.</a:t>
            </a:r>
            <a:endParaRPr lang="en-AU" dirty="0"/>
          </a:p>
          <a:p>
            <a:pPr lvl="1">
              <a:defRPr/>
            </a:pPr>
            <a:r>
              <a:rPr lang="en-GB" dirty="0">
                <a:hlinkClick r:id="rId4"/>
              </a:rPr>
              <a:t>Learning Spark </a:t>
            </a:r>
            <a:r>
              <a:rPr lang="en-GB" dirty="0"/>
              <a:t>. </a:t>
            </a:r>
            <a:r>
              <a:rPr lang="en-GB" dirty="0" err="1"/>
              <a:t>Matei</a:t>
            </a:r>
            <a:r>
              <a:rPr lang="en-GB" dirty="0"/>
              <a:t> </a:t>
            </a:r>
            <a:r>
              <a:rPr lang="en-GB" dirty="0" err="1"/>
              <a:t>Zaharia</a:t>
            </a:r>
            <a:r>
              <a:rPr lang="en-GB" dirty="0"/>
              <a:t>, Holden Karau, Andy </a:t>
            </a:r>
            <a:r>
              <a:rPr lang="en-GB" dirty="0" err="1"/>
              <a:t>Konwinski</a:t>
            </a:r>
            <a:r>
              <a:rPr lang="en-GB" dirty="0"/>
              <a:t>, Patrick Wendell. O'Reilly Media</a:t>
            </a:r>
            <a:endParaRPr lang="en-US" altLang="en-US" dirty="0"/>
          </a:p>
          <a:p>
            <a:pPr>
              <a:defRPr/>
            </a:pPr>
            <a:r>
              <a:rPr lang="en-US" altLang="en-US" dirty="0"/>
              <a:t>Reference Books and other readings</a:t>
            </a:r>
            <a:endParaRPr lang="en-AU" altLang="en-US" dirty="0"/>
          </a:p>
          <a:p>
            <a:pPr lvl="1">
              <a:defRPr/>
            </a:pPr>
            <a:r>
              <a:rPr lang="en-AU" u="sng" dirty="0">
                <a:hlinkClick r:id="rId5"/>
              </a:rPr>
              <a:t>Apache MapReduce Tutorial</a:t>
            </a:r>
            <a:endParaRPr lang="en-AU" dirty="0"/>
          </a:p>
          <a:p>
            <a:pPr lvl="1">
              <a:defRPr/>
            </a:pPr>
            <a:r>
              <a:rPr lang="en-AU" u="sng" dirty="0">
                <a:hlinkClick r:id="rId6"/>
              </a:rPr>
              <a:t>Apache Spark Quick Start</a:t>
            </a:r>
            <a:endParaRPr lang="en-AU" u="sng" dirty="0"/>
          </a:p>
          <a:p>
            <a:pPr lvl="1">
              <a:defRPr/>
            </a:pPr>
            <a:r>
              <a:rPr lang="en-US" altLang="en-US" dirty="0"/>
              <a:t>Many other online tutorials … …</a:t>
            </a:r>
            <a:endParaRPr lang="en-US" altLang="en-US" dirty="0"/>
          </a:p>
          <a:p>
            <a:pPr lvl="1">
              <a:defRPr/>
            </a:pPr>
            <a:endParaRPr lang="en-US" altLang="en-US" dirty="0"/>
          </a:p>
          <a:p>
            <a:pPr marL="342900" lvl="1" indent="-342900">
              <a:buClr>
                <a:schemeClr val="tx2"/>
              </a:buClr>
              <a:buSzPct val="90000"/>
              <a:buFont typeface="Monotype Sorts" pitchFamily="36" charset="2"/>
              <a:buChar char="n"/>
              <a:defRPr/>
            </a:pPr>
            <a:r>
              <a:rPr lang="en-US" altLang="en-US" dirty="0">
                <a:solidFill>
                  <a:srgbClr val="FF0000"/>
                </a:solidFill>
              </a:rPr>
              <a:t>Big Data is a relatively new topic (so no fixed syllabus)</a:t>
            </a:r>
            <a:endParaRPr lang="en-US" altLang="en-US" dirty="0">
              <a:solidFill>
                <a:srgbClr val="FF0000"/>
              </a:solidFill>
            </a:endParaRPr>
          </a:p>
          <a:p>
            <a:pPr>
              <a:defRPr/>
            </a:pPr>
            <a:endParaRPr lang="en-AU"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Prerequisite</a:t>
            </a:r>
            <a:endParaRPr lang="en-AU" dirty="0"/>
          </a:p>
        </p:txBody>
      </p:sp>
      <p:sp>
        <p:nvSpPr>
          <p:cNvPr id="10243" name="Content Placeholder 2"/>
          <p:cNvSpPr>
            <a:spLocks noGrp="1"/>
          </p:cNvSpPr>
          <p:nvPr>
            <p:ph idx="1"/>
          </p:nvPr>
        </p:nvSpPr>
        <p:spPr/>
        <p:txBody>
          <a:bodyPr/>
          <a:lstStyle/>
          <a:p>
            <a:r>
              <a:rPr lang="en-AU" altLang="en-US"/>
              <a:t>Official prerequisite of this course is COMP9024 (Data Structures and Algorithms) and COMP9311 (Database Systems). </a:t>
            </a:r>
            <a:endParaRPr lang="en-AU" altLang="en-US"/>
          </a:p>
          <a:p>
            <a:r>
              <a:rPr lang="en-AU" altLang="en-US"/>
              <a:t>Before commencing this course, you should:</a:t>
            </a:r>
            <a:endParaRPr lang="en-AU" altLang="en-US"/>
          </a:p>
          <a:p>
            <a:pPr lvl="1"/>
            <a:r>
              <a:rPr lang="en-AU" altLang="en-US"/>
              <a:t>have experiences and good knowledge of algorithm design (equivalent to COMP9024 )</a:t>
            </a:r>
            <a:endParaRPr lang="en-AU" altLang="en-US"/>
          </a:p>
          <a:p>
            <a:pPr lvl="1"/>
            <a:r>
              <a:rPr lang="en-AU" altLang="en-US"/>
              <a:t>have a solid background in database systems (equivalent to COMP9311)</a:t>
            </a:r>
            <a:endParaRPr lang="en-AU" altLang="en-US"/>
          </a:p>
          <a:p>
            <a:pPr lvl="1"/>
            <a:r>
              <a:rPr lang="en-AU" altLang="en-US" b="1"/>
              <a:t>have solid programming skills in Java</a:t>
            </a:r>
            <a:r>
              <a:rPr lang="en-AU" altLang="en-US"/>
              <a:t> </a:t>
            </a:r>
            <a:endParaRPr lang="en-AU" altLang="en-US"/>
          </a:p>
          <a:p>
            <a:pPr lvl="1"/>
            <a:r>
              <a:rPr lang="en-AU" altLang="en-US" b="1"/>
              <a:t>be familiar with working on a Unix-style operating systems</a:t>
            </a:r>
            <a:endParaRPr lang="en-AU" altLang="en-US" b="1"/>
          </a:p>
          <a:p>
            <a:pPr lvl="1"/>
            <a:r>
              <a:rPr lang="en-AU" altLang="en-US"/>
              <a:t>have basic knowledge of linear algebra (e.g., vector spaces, matrix multiplication), probability theory and statistics , and graph theory</a:t>
            </a:r>
            <a:endParaRPr lang="en-AU" altLang="en-US"/>
          </a:p>
          <a:p>
            <a:r>
              <a:rPr lang="en-US" altLang="en-US"/>
              <a:t>No previous experience necessary in</a:t>
            </a:r>
            <a:endParaRPr lang="en-US" altLang="en-US"/>
          </a:p>
          <a:p>
            <a:pPr lvl="1"/>
            <a:r>
              <a:rPr lang="en-US" altLang="en-US"/>
              <a:t>MapReduce/Spark</a:t>
            </a:r>
            <a:endParaRPr lang="en-US" altLang="en-US"/>
          </a:p>
          <a:p>
            <a:pPr lvl="1"/>
            <a:r>
              <a:rPr lang="en-US" altLang="en-US"/>
              <a:t>Parallel and distributed programming</a:t>
            </a:r>
            <a:endParaRPr lang="en-US" altLang="en-US"/>
          </a:p>
          <a:p>
            <a:endParaRPr lang="en-US" altLang="en-US"/>
          </a:p>
        </p:txBody>
      </p:sp>
    </p:spTree>
  </p:cSld>
  <p:clrMapOvr>
    <a:masterClrMapping/>
  </p:clrMapOvr>
</p:sld>
</file>

<file path=ppt/theme/theme1.xml><?xml version="1.0" encoding="utf-8"?>
<a:theme xmlns:a="http://schemas.openxmlformats.org/drawingml/2006/main" name="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Helvetica" pitchFamily="3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Helvetica" pitchFamily="36" charset="0"/>
          </a:defRPr>
        </a:defPPr>
      </a:lstStyle>
    </a:lnDef>
  </a:objectDefaults>
  <a:extraClrSchemeLst>
    <a:extraClrScheme>
      <a:clrScheme name="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Settings\mt\Application Data\Microsoft\Templates\db-5-grey.pot</Template>
  <TotalTime>0</TotalTime>
  <Words>0</Words>
  <Application/>
  <PresentationFormat>On-screen Show (4:3)</PresentationFormat>
  <Paragraphs>588</Paragraphs>
  <Slides>0</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74</vt:i4>
      </vt:variant>
    </vt:vector>
  </HeadingPairs>
  <TitlesOfParts>
    <vt:vector size="91" baseType="lpstr">
      <vt:lpstr>Arial</vt:lpstr>
      <vt:lpstr>SimSun</vt:lpstr>
      <vt:lpstr>Wingdings</vt:lpstr>
      <vt:lpstr>Helvetica</vt:lpstr>
      <vt:lpstr>MS PGothic</vt:lpstr>
      <vt:lpstr>Times New Roman</vt:lpstr>
      <vt:lpstr>ＭＳ Ｐゴシック</vt:lpstr>
      <vt:lpstr>Monotype Sorts</vt:lpstr>
      <vt:lpstr>Webdings</vt:lpstr>
      <vt:lpstr>宋体</vt:lpstr>
      <vt:lpstr>Symbol</vt:lpstr>
      <vt:lpstr>Myriad Pro Light</vt:lpstr>
      <vt:lpstr>Tekton Pro</vt:lpstr>
      <vt:lpstr>Tahoma</vt:lpstr>
      <vt:lpstr>Gill Sans</vt:lpstr>
      <vt:lpstr>Corbel</vt:lpstr>
      <vt:lpstr>db-5-grey</vt:lpstr>
      <vt:lpstr>COMP9313: Big Data Management         Lecturer: Xin Cao Course web site: http://www.cse.unsw.edu.au/~cs9313/ </vt:lpstr>
      <vt:lpstr>PowerPoint 演示文稿</vt:lpstr>
      <vt:lpstr>PowerPoint 演示文稿</vt:lpstr>
      <vt:lpstr>Course Info</vt:lpstr>
      <vt:lpstr>Lecturer in Charge</vt:lpstr>
      <vt:lpstr>Course Aims</vt:lpstr>
      <vt:lpstr>Lectures </vt:lpstr>
      <vt:lpstr>Resources</vt:lpstr>
      <vt:lpstr>Prerequisite</vt:lpstr>
      <vt:lpstr>Please do not enrol if you</vt:lpstr>
      <vt:lpstr>Learning outcomes</vt:lpstr>
      <vt:lpstr>Assessment </vt:lpstr>
      <vt:lpstr>Projects and Assignment</vt:lpstr>
      <vt:lpstr>CSE Computing Environment</vt:lpstr>
      <vt:lpstr>Final exam</vt:lpstr>
      <vt:lpstr>You May Fail Because …</vt:lpstr>
      <vt:lpstr>Tentative Course Schedule</vt:lpstr>
      <vt:lpstr>Labs</vt:lpstr>
      <vt:lpstr>Virtual Machine</vt:lpstr>
      <vt:lpstr>Your Feedbacks Are Important</vt:lpstr>
      <vt:lpstr>PowerPoint 演示文稿</vt:lpstr>
      <vt:lpstr>PowerPoint 演示文稿</vt:lpstr>
      <vt:lpstr>What is Big Data?</vt:lpstr>
      <vt:lpstr>Instead of Talking about “Big Data”…</vt:lpstr>
      <vt:lpstr>Who is generating Big Data?</vt:lpstr>
      <vt:lpstr>Big Data Characteristics: 3V</vt:lpstr>
      <vt:lpstr>Volume (Scale) </vt:lpstr>
      <vt:lpstr>Recent Twitter Statistics</vt:lpstr>
      <vt:lpstr>Variety (Complexity) </vt:lpstr>
      <vt:lpstr>A Single View to the Customer</vt:lpstr>
      <vt:lpstr>A Global View of Linked Big Data</vt:lpstr>
      <vt:lpstr>Velocity (Speed)</vt:lpstr>
      <vt:lpstr>Velocity in Real-world</vt:lpstr>
      <vt:lpstr>Extended Big Data Characteristics: 6V</vt:lpstr>
      <vt:lpstr>Veracity (Quality &amp; Trust)</vt:lpstr>
      <vt:lpstr>Data in real-life is often dirty</vt:lpstr>
      <vt:lpstr>Visibility/Visualization</vt:lpstr>
      <vt:lpstr>Value</vt:lpstr>
      <vt:lpstr>Big Data: 6V in Summary</vt:lpstr>
      <vt:lpstr>Other V’s</vt:lpstr>
      <vt:lpstr>Tag Clouds of Big Data</vt:lpstr>
      <vt:lpstr>Why Study Big Data Technologies?</vt:lpstr>
      <vt:lpstr>Big Data Open Source Tools</vt:lpstr>
      <vt:lpstr>What will the course cover</vt:lpstr>
      <vt:lpstr>Distributed processing is non-trivial	</vt:lpstr>
      <vt:lpstr>Big data storage is challenging</vt:lpstr>
      <vt:lpstr>What is Hadoop</vt:lpstr>
      <vt:lpstr>Hadoop offers</vt:lpstr>
      <vt:lpstr>Why Use Hadoop?</vt:lpstr>
      <vt:lpstr>Companies Using Hadoop</vt:lpstr>
      <vt:lpstr>Hadoop is a set of Apache Frameworks and more…</vt:lpstr>
      <vt:lpstr>What are the core parts of a Hadoop distribution?</vt:lpstr>
      <vt:lpstr>Hadoop 2.0</vt:lpstr>
      <vt:lpstr>Hadoop Ecosystem</vt:lpstr>
      <vt:lpstr>Common Hadoop Distributions</vt:lpstr>
      <vt:lpstr>Setting up Hadoop Development</vt:lpstr>
      <vt:lpstr>Comparing:  RDBMS vs. Hadoop</vt:lpstr>
      <vt:lpstr>The Changing Data Management Landscape</vt:lpstr>
      <vt:lpstr>AWS (Amazon Web Services)</vt:lpstr>
      <vt:lpstr>AWS (Amazon Web Services)</vt:lpstr>
      <vt:lpstr>Cloud Computing Services in AWS</vt:lpstr>
      <vt:lpstr>Setting up an AWS account</vt:lpstr>
      <vt:lpstr>Signing up for AWS Educate</vt:lpstr>
      <vt:lpstr>PowerPoint 演示文稿</vt:lpstr>
      <vt:lpstr>What is MapReduce</vt:lpstr>
      <vt:lpstr>Motivation for MapReduce</vt:lpstr>
      <vt:lpstr>Motivation for MapReduce</vt:lpstr>
      <vt:lpstr>Typical Big Data Problem</vt:lpstr>
      <vt:lpstr>The Idea of MapReduce</vt:lpstr>
      <vt:lpstr>Everything Else?</vt:lpstr>
      <vt:lpstr>Philosophy to Scale for Big Data Processing</vt:lpstr>
      <vt:lpstr>Distributed Word Count</vt:lpstr>
      <vt:lpstr>MapReduce Example - WordCount</vt:lpstr>
      <vt:lpstr>End of Chapter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xcao</dc:creator>
  <cp:lastModifiedBy>D.L</cp:lastModifiedBy>
  <cp:revision>537</cp:revision>
  <cp:lastPrinted>1900-01-01T00:00:00Z</cp:lastPrinted>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3081-7.6.1</vt:lpwstr>
  </property>
</Properties>
</file>